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8"/>
  </p:notesMasterIdLst>
  <p:sldIdLst>
    <p:sldId id="261" r:id="rId6"/>
    <p:sldId id="263" r:id="rId7"/>
    <p:sldId id="942" r:id="rId8"/>
    <p:sldId id="283" r:id="rId9"/>
    <p:sldId id="262" r:id="rId10"/>
    <p:sldId id="285" r:id="rId11"/>
    <p:sldId id="264" r:id="rId12"/>
    <p:sldId id="284" r:id="rId13"/>
    <p:sldId id="267" r:id="rId14"/>
    <p:sldId id="265" r:id="rId15"/>
    <p:sldId id="282" r:id="rId16"/>
    <p:sldId id="28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1DC"/>
    <a:srgbClr val="E84A3A"/>
    <a:srgbClr val="F9DE87"/>
    <a:srgbClr val="F4C248"/>
    <a:srgbClr val="6192BD"/>
    <a:srgbClr val="0C3C2B"/>
    <a:srgbClr val="E94B3B"/>
    <a:srgbClr val="387D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>
        <p:scale>
          <a:sx n="62" d="100"/>
          <a:sy n="62" d="100"/>
        </p:scale>
        <p:origin x="1860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solidFill>
                <a:srgbClr val="002060"/>
              </a:solidFill>
              <a:latin typeface="Roboto" panose="02000000000000000000"/>
            </a:rPr>
            <a:t>Derechos humanos laborales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Libertad de sindicación y libertad sindical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Negociación colectiva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Huelga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Por medio del sindicato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CCT:</a:t>
          </a:r>
        </a:p>
        <a:p>
          <a:r>
            <a:rPr lang="es-MX" sz="1600" dirty="0">
              <a:latin typeface="Roboto" panose="02000000000000000000"/>
            </a:rPr>
            <a:t>Obtener</a:t>
          </a:r>
        </a:p>
        <a:p>
          <a:r>
            <a:rPr lang="es-MX" sz="1600" dirty="0">
              <a:latin typeface="Roboto" panose="02000000000000000000"/>
            </a:rPr>
            <a:t>Revisar</a:t>
          </a:r>
        </a:p>
        <a:p>
          <a:r>
            <a:rPr lang="es-MX" sz="1600" dirty="0">
              <a:latin typeface="Roboto" panose="02000000000000000000"/>
            </a:rPr>
            <a:t>Hacer cumplir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Decisión de las personas cubiertas por CCT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Conciliación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Reforma constitucional </a:t>
          </a:r>
        </a:p>
        <a:p>
          <a:r>
            <a:rPr lang="es-MX" sz="1800" dirty="0">
              <a:latin typeface="Roboto" panose="02000000000000000000"/>
            </a:rPr>
            <a:t>17 febrero 2017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Tratado México-Estados Unidos-Canadá (T-MEC) y Capítulo 23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Reforma Ley Federal del Trabajo 2019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800" dirty="0">
              <a:latin typeface="Roboto" panose="02000000000000000000"/>
            </a:rPr>
            <a:t>Reforma a leyes locales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JUSTICIA COTIDIANA A CARGO DEL PODER JUDICIAL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CONCILIACIÓN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CENTRO FEDERAL DE CONCILIACIÓN Y REGISTRO LABORAL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000" dirty="0">
              <a:latin typeface="Roboto" panose="02000000000000000000"/>
            </a:rPr>
            <a:t>NEGOCIACIÓN COLECTIVA AUTÉNTICA</a:t>
          </a:r>
        </a:p>
        <a:p>
          <a:pPr marL="0"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dirty="0">
              <a:latin typeface="Roboto" panose="02000000000000000000"/>
            </a:rPr>
            <a:t>DEMOCRACIA Y TRANSPARENCIA SINDICAL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Instrumento de auto defensa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Obtener derechos 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Defensa de intereses comunes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Mejorar las condiciones de trabajo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Democracia Sindical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Transparencia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Género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Función del Centro Federal de Conciliación y Registro Laboral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Entre sindicato y empresa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Se pactan las condiciones de trabajo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Aprobación por las personas cubiertas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Revisable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 custScaleY="8281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Inicial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Revisión</a:t>
          </a:r>
        </a:p>
        <a:p>
          <a:r>
            <a:rPr lang="es-MX" sz="2400" dirty="0">
              <a:latin typeface="Roboto" panose="02000000000000000000"/>
            </a:rPr>
            <a:t>Integral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Terminación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Revisión</a:t>
          </a:r>
        </a:p>
        <a:p>
          <a:r>
            <a:rPr lang="es-MX" sz="2400" dirty="0">
              <a:latin typeface="Roboto" panose="02000000000000000000"/>
            </a:rPr>
            <a:t>Salarial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Personal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Libre e informado</a:t>
          </a:r>
        </a:p>
        <a:p>
          <a:r>
            <a:rPr lang="es-MX" sz="2400" dirty="0">
              <a:latin typeface="Roboto" panose="02000000000000000000"/>
            </a:rPr>
            <a:t>Ejemplar de lo negociado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Directo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Secreto</a:t>
          </a:r>
        </a:p>
        <a:p>
          <a:r>
            <a:rPr lang="es-MX" sz="2400" dirty="0">
              <a:latin typeface="Roboto" panose="02000000000000000000"/>
            </a:rPr>
            <a:t>Boletas</a:t>
          </a:r>
        </a:p>
        <a:p>
          <a:r>
            <a:rPr lang="es-MX" sz="2400" dirty="0">
              <a:latin typeface="Roboto" panose="02000000000000000000"/>
            </a:rPr>
            <a:t>Urnas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9DC1DC"/>
        </a:solidFill>
      </dgm:spPr>
      <dgm:t>
        <a:bodyPr/>
        <a:lstStyle/>
        <a:p>
          <a:r>
            <a:rPr lang="es-MX" sz="1800" dirty="0" err="1">
              <a:latin typeface="Roboto" panose="02000000000000000000"/>
            </a:rPr>
            <a:t>CCTs</a:t>
          </a:r>
          <a:r>
            <a:rPr lang="es-MX" sz="1800" dirty="0">
              <a:latin typeface="Roboto" panose="02000000000000000000"/>
            </a:rPr>
            <a:t> EXISTENTES ANTES DEL 1 DE MAYO DE 2019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9DC1DC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CONSULTA:</a:t>
          </a:r>
        </a:p>
        <a:p>
          <a:r>
            <a:rPr lang="es-MX" sz="1800" dirty="0">
              <a:latin typeface="Roboto" panose="02000000000000000000"/>
            </a:rPr>
            <a:t>SI, CONTINUA</a:t>
          </a:r>
        </a:p>
        <a:p>
          <a:r>
            <a:rPr lang="es-MX" sz="1800" dirty="0">
              <a:latin typeface="Roboto" panose="02000000000000000000"/>
            </a:rPr>
            <a:t>No. Termina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9DC1DC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Por medio del voto</a:t>
          </a:r>
        </a:p>
        <a:p>
          <a:r>
            <a:rPr lang="es-MX" sz="1800" dirty="0">
              <a:latin typeface="Roboto" panose="02000000000000000000"/>
            </a:rPr>
            <a:t>PLSDIS</a:t>
          </a:r>
        </a:p>
        <a:p>
          <a:endParaRPr lang="es-MX" sz="1800" dirty="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9DC1DC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No se consulta:</a:t>
          </a:r>
        </a:p>
        <a:p>
          <a:r>
            <a:rPr lang="es-MX" sz="1800" dirty="0">
              <a:latin typeface="Roboto" panose="02000000000000000000"/>
            </a:rPr>
            <a:t>TERMINA EL CCT</a:t>
          </a:r>
        </a:p>
        <a:p>
          <a:r>
            <a:rPr lang="es-MX" sz="1800" dirty="0">
              <a:latin typeface="Roboto" panose="02000000000000000000"/>
            </a:rPr>
            <a:t>Prestaciones: continúan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03521" y="1647"/>
          <a:ext cx="2915584" cy="1749350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rgbClr val="002060"/>
              </a:solidFill>
              <a:latin typeface="Roboto" panose="02000000000000000000"/>
            </a:rPr>
            <a:t>Derechos humanos laborales</a:t>
          </a:r>
        </a:p>
      </dsp:txBody>
      <dsp:txXfrm>
        <a:off x="903521" y="1647"/>
        <a:ext cx="2915584" cy="1749350"/>
      </dsp:txXfrm>
    </dsp:sp>
    <dsp:sp modelId="{17FBCBE8-63D0-4D31-97A6-F9195D1FEF3B}">
      <dsp:nvSpPr>
        <dsp:cNvPr id="0" name=""/>
        <dsp:cNvSpPr/>
      </dsp:nvSpPr>
      <dsp:spPr>
        <a:xfrm>
          <a:off x="4110663" y="1647"/>
          <a:ext cx="2915584" cy="1749350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Libertad de sindicación y libertad sindical</a:t>
          </a:r>
        </a:p>
      </dsp:txBody>
      <dsp:txXfrm>
        <a:off x="4110663" y="1647"/>
        <a:ext cx="2915584" cy="1749350"/>
      </dsp:txXfrm>
    </dsp:sp>
    <dsp:sp modelId="{D00B6FF5-9E52-4AA1-8BE0-779456FBD144}">
      <dsp:nvSpPr>
        <dsp:cNvPr id="0" name=""/>
        <dsp:cNvSpPr/>
      </dsp:nvSpPr>
      <dsp:spPr>
        <a:xfrm>
          <a:off x="903521" y="2042556"/>
          <a:ext cx="2915584" cy="1749350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Negociación colectiva</a:t>
          </a:r>
        </a:p>
      </dsp:txBody>
      <dsp:txXfrm>
        <a:off x="903521" y="2042556"/>
        <a:ext cx="2915584" cy="1749350"/>
      </dsp:txXfrm>
    </dsp:sp>
    <dsp:sp modelId="{AFE8E3CC-BD54-484F-8F95-42E5BF0BF6B4}">
      <dsp:nvSpPr>
        <dsp:cNvPr id="0" name=""/>
        <dsp:cNvSpPr/>
      </dsp:nvSpPr>
      <dsp:spPr>
        <a:xfrm>
          <a:off x="4110663" y="2042556"/>
          <a:ext cx="2915584" cy="1749350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Huelga</a:t>
          </a:r>
        </a:p>
      </dsp:txBody>
      <dsp:txXfrm>
        <a:off x="4110663" y="2042556"/>
        <a:ext cx="2915584" cy="17493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Por medio del sindicato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CCT: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Obtener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Revisar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Hacer cumplir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Conciliación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Decisión de las personas cubiertas por CCT</a:t>
          </a:r>
        </a:p>
      </dsp:txBody>
      <dsp:txXfrm>
        <a:off x="4206013" y="1881878"/>
        <a:ext cx="2687904" cy="1612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03521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Reforma constitucional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17 febrero 2017</a:t>
          </a:r>
        </a:p>
      </dsp:txBody>
      <dsp:txXfrm>
        <a:off x="903521" y="1647"/>
        <a:ext cx="2915584" cy="1749350"/>
      </dsp:txXfrm>
    </dsp:sp>
    <dsp:sp modelId="{17FBCBE8-63D0-4D31-97A6-F9195D1FEF3B}">
      <dsp:nvSpPr>
        <dsp:cNvPr id="0" name=""/>
        <dsp:cNvSpPr/>
      </dsp:nvSpPr>
      <dsp:spPr>
        <a:xfrm>
          <a:off x="4110663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Tratado México-Estados Unidos-Canadá (T-MEC) y Capítulo 23</a:t>
          </a:r>
        </a:p>
      </dsp:txBody>
      <dsp:txXfrm>
        <a:off x="4110663" y="1647"/>
        <a:ext cx="2915584" cy="1749350"/>
      </dsp:txXfrm>
    </dsp:sp>
    <dsp:sp modelId="{D00B6FF5-9E52-4AA1-8BE0-779456FBD144}">
      <dsp:nvSpPr>
        <dsp:cNvPr id="0" name=""/>
        <dsp:cNvSpPr/>
      </dsp:nvSpPr>
      <dsp:spPr>
        <a:xfrm>
          <a:off x="903521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Reforma Ley Federal del Trabajo 2019</a:t>
          </a:r>
        </a:p>
      </dsp:txBody>
      <dsp:txXfrm>
        <a:off x="903521" y="2042556"/>
        <a:ext cx="2915584" cy="1749350"/>
      </dsp:txXfrm>
    </dsp:sp>
    <dsp:sp modelId="{AFE8E3CC-BD54-484F-8F95-42E5BF0BF6B4}">
      <dsp:nvSpPr>
        <dsp:cNvPr id="0" name=""/>
        <dsp:cNvSpPr/>
      </dsp:nvSpPr>
      <dsp:spPr>
        <a:xfrm>
          <a:off x="4110663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800" kern="1200" dirty="0">
              <a:latin typeface="Roboto" panose="02000000000000000000"/>
            </a:rPr>
            <a:t>Reforma a leyes locales</a:t>
          </a:r>
        </a:p>
      </dsp:txBody>
      <dsp:txXfrm>
        <a:off x="4110663" y="2042556"/>
        <a:ext cx="2915584" cy="17493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03521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JUSTICIA COTIDIANA A CARGO DEL PODER JUDICIAL</a:t>
          </a:r>
        </a:p>
      </dsp:txBody>
      <dsp:txXfrm>
        <a:off x="903521" y="1647"/>
        <a:ext cx="2915584" cy="1749350"/>
      </dsp:txXfrm>
    </dsp:sp>
    <dsp:sp modelId="{17FBCBE8-63D0-4D31-97A6-F9195D1FEF3B}">
      <dsp:nvSpPr>
        <dsp:cNvPr id="0" name=""/>
        <dsp:cNvSpPr/>
      </dsp:nvSpPr>
      <dsp:spPr>
        <a:xfrm>
          <a:off x="4110663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CONCILIACIÓN</a:t>
          </a:r>
        </a:p>
      </dsp:txBody>
      <dsp:txXfrm>
        <a:off x="4110663" y="1647"/>
        <a:ext cx="2915584" cy="1749350"/>
      </dsp:txXfrm>
    </dsp:sp>
    <dsp:sp modelId="{D00B6FF5-9E52-4AA1-8BE0-779456FBD144}">
      <dsp:nvSpPr>
        <dsp:cNvPr id="0" name=""/>
        <dsp:cNvSpPr/>
      </dsp:nvSpPr>
      <dsp:spPr>
        <a:xfrm>
          <a:off x="903521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CENTRO FEDERAL DE CONCILIACIÓN Y REGISTRO LABORAL</a:t>
          </a:r>
        </a:p>
      </dsp:txBody>
      <dsp:txXfrm>
        <a:off x="903521" y="2042556"/>
        <a:ext cx="2915584" cy="1749350"/>
      </dsp:txXfrm>
    </dsp:sp>
    <dsp:sp modelId="{AFE8E3CC-BD54-484F-8F95-42E5BF0BF6B4}">
      <dsp:nvSpPr>
        <dsp:cNvPr id="0" name=""/>
        <dsp:cNvSpPr/>
      </dsp:nvSpPr>
      <dsp:spPr>
        <a:xfrm>
          <a:off x="4110663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000" kern="1200" dirty="0">
              <a:latin typeface="Roboto" panose="02000000000000000000"/>
            </a:rPr>
            <a:t>NEGOCIACIÓN COLECTIVA AUTÉNTICA</a:t>
          </a:r>
        </a:p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Roboto" panose="02000000000000000000"/>
            </a:rPr>
            <a:t>DEMOCRACIA Y TRANSPARENCIA SINDICAL</a:t>
          </a:r>
        </a:p>
      </dsp:txBody>
      <dsp:txXfrm>
        <a:off x="4110663" y="2042556"/>
        <a:ext cx="2915584" cy="17493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Instrumento de auto defensa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Obtener derechos 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Defensa de intereses comunes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Mejorar las condiciones de trabajo</a:t>
          </a:r>
        </a:p>
      </dsp:txBody>
      <dsp:txXfrm>
        <a:off x="4206013" y="1881878"/>
        <a:ext cx="2687904" cy="16127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Democracia Sindical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Transparencia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Género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Función del Centro Federal de Conciliación y Registro Laboral</a:t>
          </a:r>
        </a:p>
      </dsp:txBody>
      <dsp:txXfrm>
        <a:off x="4206013" y="1881878"/>
        <a:ext cx="2687904" cy="16127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370393" y="1499"/>
          <a:ext cx="2572594" cy="1543556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Entre sindicato y empresa</a:t>
          </a:r>
        </a:p>
      </dsp:txBody>
      <dsp:txXfrm>
        <a:off x="1370393" y="1499"/>
        <a:ext cx="2572594" cy="1543556"/>
      </dsp:txXfrm>
    </dsp:sp>
    <dsp:sp modelId="{17FBCBE8-63D0-4D31-97A6-F9195D1FEF3B}">
      <dsp:nvSpPr>
        <dsp:cNvPr id="0" name=""/>
        <dsp:cNvSpPr/>
      </dsp:nvSpPr>
      <dsp:spPr>
        <a:xfrm>
          <a:off x="4200248" y="1499"/>
          <a:ext cx="2572594" cy="1543556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Se pactan las condiciones de trabajo</a:t>
          </a:r>
        </a:p>
      </dsp:txBody>
      <dsp:txXfrm>
        <a:off x="4200248" y="1499"/>
        <a:ext cx="2572594" cy="1543556"/>
      </dsp:txXfrm>
    </dsp:sp>
    <dsp:sp modelId="{D00B6FF5-9E52-4AA1-8BE0-779456FBD144}">
      <dsp:nvSpPr>
        <dsp:cNvPr id="0" name=""/>
        <dsp:cNvSpPr/>
      </dsp:nvSpPr>
      <dsp:spPr>
        <a:xfrm>
          <a:off x="1370393" y="1802316"/>
          <a:ext cx="2572594" cy="1543556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Revisable</a:t>
          </a:r>
        </a:p>
      </dsp:txBody>
      <dsp:txXfrm>
        <a:off x="1370393" y="1802316"/>
        <a:ext cx="2572594" cy="1543556"/>
      </dsp:txXfrm>
    </dsp:sp>
    <dsp:sp modelId="{AFE8E3CC-BD54-484F-8F95-42E5BF0BF6B4}">
      <dsp:nvSpPr>
        <dsp:cNvPr id="0" name=""/>
        <dsp:cNvSpPr/>
      </dsp:nvSpPr>
      <dsp:spPr>
        <a:xfrm>
          <a:off x="4200248" y="1934954"/>
          <a:ext cx="2572594" cy="1278281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Aprobación por las personas cubiertas</a:t>
          </a:r>
        </a:p>
      </dsp:txBody>
      <dsp:txXfrm>
        <a:off x="4200248" y="1934954"/>
        <a:ext cx="2572594" cy="12782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279923" y="1763"/>
          <a:ext cx="2369809" cy="1421885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Inicial</a:t>
          </a:r>
        </a:p>
      </dsp:txBody>
      <dsp:txXfrm>
        <a:off x="279923" y="1763"/>
        <a:ext cx="2369809" cy="1421885"/>
      </dsp:txXfrm>
    </dsp:sp>
    <dsp:sp modelId="{17FBCBE8-63D0-4D31-97A6-F9195D1FEF3B}">
      <dsp:nvSpPr>
        <dsp:cNvPr id="0" name=""/>
        <dsp:cNvSpPr/>
      </dsp:nvSpPr>
      <dsp:spPr>
        <a:xfrm>
          <a:off x="2886713" y="1763"/>
          <a:ext cx="2369809" cy="1421885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Revisión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Integral</a:t>
          </a:r>
        </a:p>
      </dsp:txBody>
      <dsp:txXfrm>
        <a:off x="2886713" y="1763"/>
        <a:ext cx="2369809" cy="1421885"/>
      </dsp:txXfrm>
    </dsp:sp>
    <dsp:sp modelId="{D00B6FF5-9E52-4AA1-8BE0-779456FBD144}">
      <dsp:nvSpPr>
        <dsp:cNvPr id="0" name=""/>
        <dsp:cNvSpPr/>
      </dsp:nvSpPr>
      <dsp:spPr>
        <a:xfrm>
          <a:off x="5493504" y="1763"/>
          <a:ext cx="2369809" cy="1421885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Revisión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Salarial</a:t>
          </a:r>
        </a:p>
      </dsp:txBody>
      <dsp:txXfrm>
        <a:off x="5493504" y="1763"/>
        <a:ext cx="2369809" cy="1421885"/>
      </dsp:txXfrm>
    </dsp:sp>
    <dsp:sp modelId="{AFE8E3CC-BD54-484F-8F95-42E5BF0BF6B4}">
      <dsp:nvSpPr>
        <dsp:cNvPr id="0" name=""/>
        <dsp:cNvSpPr/>
      </dsp:nvSpPr>
      <dsp:spPr>
        <a:xfrm>
          <a:off x="2886713" y="1660629"/>
          <a:ext cx="2369809" cy="1421885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Terminación</a:t>
          </a:r>
        </a:p>
      </dsp:txBody>
      <dsp:txXfrm>
        <a:off x="2886713" y="1660629"/>
        <a:ext cx="2369809" cy="14218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Personal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Libre e informado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Ejemplar de lo negociado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Secreto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Boletas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Urnas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Directo</a:t>
          </a:r>
        </a:p>
      </dsp:txBody>
      <dsp:txXfrm>
        <a:off x="4206013" y="1881878"/>
        <a:ext cx="2687904" cy="16127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9DC1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 err="1">
              <a:latin typeface="Roboto" panose="02000000000000000000"/>
            </a:rPr>
            <a:t>CCTs</a:t>
          </a:r>
          <a:r>
            <a:rPr lang="es-MX" sz="1800" kern="1200" dirty="0">
              <a:latin typeface="Roboto" panose="02000000000000000000"/>
            </a:rPr>
            <a:t> EXISTENTES ANTES DEL 1 DE MAYO DE 2019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9DC1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CONSULTA: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SI, CONTINUA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No. Termina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9DC1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Por medio del voto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PLSDIS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kern="1200" dirty="0">
            <a:latin typeface="Roboto" panose="02000000000000000000"/>
          </a:endParaRP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9DC1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No se consulta: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TERMINA EL CCT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Prestaciones: continúan</a:t>
          </a:r>
        </a:p>
      </dsp:txBody>
      <dsp:txXfrm>
        <a:off x="4206013" y="1881878"/>
        <a:ext cx="2687904" cy="1612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EB8FA-6D97-4E04-A548-305EF2F927B8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50880-768A-43A7-BF89-9BDB9D32AF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41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A32725-9DF6-4D47-AD33-196BF85BF84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3491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26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C2BFF3-8EB6-6D47-BAE2-C6440DD150EE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89573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171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997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87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6997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251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13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686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394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061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05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42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4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92221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54987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046355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12111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543298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979328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7731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9714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5596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25934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12906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72386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04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38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11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883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646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70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95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7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64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openxmlformats.org/officeDocument/2006/relationships/image" Target="../media/image4.png"/><Relationship Id="rId10" Type="http://schemas.microsoft.com/office/2007/relationships/diagramDrawing" Target="../diagrams/drawing9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0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0.xml"/><Relationship Id="rId5" Type="http://schemas.openxmlformats.org/officeDocument/2006/relationships/image" Target="../media/image4.png"/><Relationship Id="rId10" Type="http://schemas.microsoft.com/office/2007/relationships/diagramDrawing" Target="../diagrams/drawing10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4.png"/><Relationship Id="rId10" Type="http://schemas.microsoft.com/office/2007/relationships/diagramDrawing" Target="../diagrams/drawing2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image" Target="../media/image4.png"/><Relationship Id="rId10" Type="http://schemas.microsoft.com/office/2007/relationships/diagramDrawing" Target="../diagrams/drawing3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image" Target="../media/image4.png"/><Relationship Id="rId10" Type="http://schemas.microsoft.com/office/2007/relationships/diagramDrawing" Target="../diagrams/drawing4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image" Target="../media/image4.png"/><Relationship Id="rId10" Type="http://schemas.microsoft.com/office/2007/relationships/diagramDrawing" Target="../diagrams/drawing5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image" Target="../media/image4.png"/><Relationship Id="rId10" Type="http://schemas.microsoft.com/office/2007/relationships/diagramDrawing" Target="../diagrams/drawing6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image" Target="../media/image4.png"/><Relationship Id="rId10" Type="http://schemas.microsoft.com/office/2007/relationships/diagramDrawing" Target="../diagrams/drawing7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5" Type="http://schemas.openxmlformats.org/officeDocument/2006/relationships/image" Target="../media/image4.png"/><Relationship Id="rId10" Type="http://schemas.microsoft.com/office/2007/relationships/diagramDrawing" Target="../diagrams/drawing8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3"/>
            <a:ext cx="9198545" cy="6868127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61D8B15-B23A-4E2C-B0C0-19BD22D6F8E8}"/>
              </a:ext>
            </a:extLst>
          </p:cNvPr>
          <p:cNvSpPr txBox="1"/>
          <p:nvPr/>
        </p:nvSpPr>
        <p:spPr>
          <a:xfrm>
            <a:off x="1198965" y="2094841"/>
            <a:ext cx="659472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spc="300" dirty="0">
                <a:latin typeface="Roboto" panose="02000000000000000000" pitchFamily="2" charset="0"/>
                <a:ea typeface="Roboto" panose="02000000000000000000" pitchFamily="2" charset="0"/>
              </a:rPr>
              <a:t>El nuevo modelo </a:t>
            </a:r>
            <a:r>
              <a:rPr lang="en-US" sz="3600" b="1" spc="300" dirty="0" err="1">
                <a:latin typeface="Roboto" panose="02000000000000000000" pitchFamily="2" charset="0"/>
                <a:ea typeface="Roboto" panose="02000000000000000000" pitchFamily="2" charset="0"/>
              </a:rPr>
              <a:t>laboral</a:t>
            </a:r>
            <a:r>
              <a:rPr lang="en-US" sz="3600" b="1" spc="3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600" b="1" spc="300" dirty="0" err="1">
                <a:latin typeface="Roboto" panose="02000000000000000000" pitchFamily="2" charset="0"/>
                <a:ea typeface="Roboto" panose="02000000000000000000" pitchFamily="2" charset="0"/>
              </a:rPr>
              <a:t>en</a:t>
            </a:r>
            <a:r>
              <a:rPr lang="en-US" sz="3600" b="1" spc="300" dirty="0">
                <a:latin typeface="Roboto" panose="02000000000000000000" pitchFamily="2" charset="0"/>
                <a:ea typeface="Roboto" panose="02000000000000000000" pitchFamily="2" charset="0"/>
              </a:rPr>
              <a:t> México</a:t>
            </a:r>
            <a:endParaRPr lang="en-US" sz="3200" spc="3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E424228-85AF-4C16-96C4-BCA77080DD95}"/>
              </a:ext>
            </a:extLst>
          </p:cNvPr>
          <p:cNvSpPr txBox="1"/>
          <p:nvPr/>
        </p:nvSpPr>
        <p:spPr>
          <a:xfrm>
            <a:off x="2936600" y="6097893"/>
            <a:ext cx="626194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1100" i="1" dirty="0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 financiamiento es proporcionado por el Departamento de Trabajo de los Estados Unidos bajo el acuerdo de cooperación número IL-35868-21 75K. El 100% del costo total del proyecto o programa se financia con fondos federales.</a:t>
            </a:r>
            <a:endParaRPr lang="es-ES" altLang="es-MX" sz="1100" i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8" name="Imagen 7" descr="Texto&#10;&#10;Descripción generada automáticamente">
            <a:extLst>
              <a:ext uri="{FF2B5EF4-FFF2-40B4-BE49-F238E27FC236}">
                <a16:creationId xmlns:a16="http://schemas.microsoft.com/office/drawing/2014/main" id="{E5CA9749-673C-4093-AAAE-AF17A91C76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87" y="5421159"/>
            <a:ext cx="3845210" cy="62220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9AB7A45-5875-41FB-9B25-C0436BE6D5CE}"/>
              </a:ext>
            </a:extLst>
          </p:cNvPr>
          <p:cNvSpPr txBox="1"/>
          <p:nvPr/>
        </p:nvSpPr>
        <p:spPr>
          <a:xfrm>
            <a:off x="436005" y="345171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591389B-448D-4376-964B-3D942E118F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86" y="104434"/>
            <a:ext cx="3607151" cy="142009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3F4676D-C8C2-4874-8338-64E1237043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6325" y="4664773"/>
            <a:ext cx="4702222" cy="58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2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67049" y="1577099"/>
            <a:ext cx="7208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>
                <a:latin typeface="Roboto" panose="02000000000000000000" pitchFamily="2" charset="0"/>
              </a:rPr>
              <a:t>La </a:t>
            </a:r>
            <a:r>
              <a:rPr lang="en-US" sz="2800" b="1" spc="300" dirty="0" err="1">
                <a:latin typeface="Roboto" panose="02000000000000000000" pitchFamily="2" charset="0"/>
              </a:rPr>
              <a:t>legitimación</a:t>
            </a:r>
            <a:r>
              <a:rPr lang="en-US" sz="2800" b="1" spc="300" dirty="0">
                <a:latin typeface="Roboto" panose="02000000000000000000" pitchFamily="2" charset="0"/>
              </a:rPr>
              <a:t> del CCT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3794266"/>
              </p:ext>
            </p:extLst>
          </p:nvPr>
        </p:nvGraphicFramePr>
        <p:xfrm>
          <a:off x="381365" y="2233675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731204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C2BA97DE-EB24-4E7E-BC3D-AD02478E6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91678"/>
            <a:ext cx="8229600" cy="11430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/>
          </a:bodyPr>
          <a:lstStyle/>
          <a:p>
            <a:r>
              <a:rPr lang="es-MX" sz="3600" dirty="0"/>
              <a:t>Proceso de legitimación: </a:t>
            </a:r>
          </a:p>
        </p:txBody>
      </p:sp>
      <p:grpSp>
        <p:nvGrpSpPr>
          <p:cNvPr id="62" name="Grupo 61">
            <a:extLst>
              <a:ext uri="{FF2B5EF4-FFF2-40B4-BE49-F238E27FC236}">
                <a16:creationId xmlns:a16="http://schemas.microsoft.com/office/drawing/2014/main" id="{3DFA5AEF-6D5D-4050-A834-B9258F0953DF}"/>
              </a:ext>
            </a:extLst>
          </p:cNvPr>
          <p:cNvGrpSpPr/>
          <p:nvPr/>
        </p:nvGrpSpPr>
        <p:grpSpPr>
          <a:xfrm>
            <a:off x="160864" y="782735"/>
            <a:ext cx="8752245" cy="5119987"/>
            <a:chOff x="160864" y="1273792"/>
            <a:chExt cx="8752245" cy="5119987"/>
          </a:xfrm>
        </p:grpSpPr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C7977E82-B64B-4E0A-A66A-E97C8B9440EE}"/>
                </a:ext>
              </a:extLst>
            </p:cNvPr>
            <p:cNvGrpSpPr/>
            <p:nvPr/>
          </p:nvGrpSpPr>
          <p:grpSpPr>
            <a:xfrm>
              <a:off x="160864" y="1273792"/>
              <a:ext cx="8752245" cy="5119987"/>
              <a:chOff x="160864" y="1273792"/>
              <a:chExt cx="8752245" cy="5119987"/>
            </a:xfrm>
          </p:grpSpPr>
          <p:sp>
            <p:nvSpPr>
              <p:cNvPr id="21" name="Forma libre: forma 20">
                <a:extLst>
                  <a:ext uri="{FF2B5EF4-FFF2-40B4-BE49-F238E27FC236}">
                    <a16:creationId xmlns:a16="http://schemas.microsoft.com/office/drawing/2014/main" id="{D207B680-2297-4867-ACB5-DEC58444751F}"/>
                  </a:ext>
                </a:extLst>
              </p:cNvPr>
              <p:cNvSpPr/>
              <p:nvPr/>
            </p:nvSpPr>
            <p:spPr>
              <a:xfrm>
                <a:off x="5555013" y="1629674"/>
                <a:ext cx="1361077" cy="1026620"/>
              </a:xfrm>
              <a:custGeom>
                <a:avLst/>
                <a:gdLst>
                  <a:gd name="connsiteX0" fmla="*/ 0 w 1629611"/>
                  <a:gd name="connsiteY0" fmla="*/ 0 h 1810385"/>
                  <a:gd name="connsiteX1" fmla="*/ 1629611 w 1629611"/>
                  <a:gd name="connsiteY1" fmla="*/ 0 h 1810385"/>
                  <a:gd name="connsiteX2" fmla="*/ 1629611 w 1629611"/>
                  <a:gd name="connsiteY2" fmla="*/ 1810385 h 1810385"/>
                  <a:gd name="connsiteX3" fmla="*/ 0 w 1629611"/>
                  <a:gd name="connsiteY3" fmla="*/ 1810385 h 1810385"/>
                  <a:gd name="connsiteX4" fmla="*/ 0 w 1629611"/>
                  <a:gd name="connsiteY4" fmla="*/ 0 h 1810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9611" h="1810385">
                    <a:moveTo>
                      <a:pt x="0" y="0"/>
                    </a:moveTo>
                    <a:lnTo>
                      <a:pt x="1629611" y="0"/>
                    </a:lnTo>
                    <a:lnTo>
                      <a:pt x="1629611" y="1810385"/>
                    </a:lnTo>
                    <a:lnTo>
                      <a:pt x="0" y="18103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marR="0" lvl="0" indent="0" algn="ctr" defTabSz="7112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E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 panose="02000000000000000000"/>
                    <a:cs typeface="Arial"/>
                  </a:rPr>
                  <a:t>En 5 días hábiles, el personal verificador integrará un informe</a:t>
                </a:r>
                <a:endParaRPr kumimoji="0" lang="es-MX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Roboto" panose="02000000000000000000"/>
                  <a:cs typeface="Arial"/>
                </a:endParaRPr>
              </a:p>
            </p:txBody>
          </p:sp>
          <p:grpSp>
            <p:nvGrpSpPr>
              <p:cNvPr id="24" name="Grupo 23">
                <a:extLst>
                  <a:ext uri="{FF2B5EF4-FFF2-40B4-BE49-F238E27FC236}">
                    <a16:creationId xmlns:a16="http://schemas.microsoft.com/office/drawing/2014/main" id="{59C80D8E-AEC8-4631-97D0-C23FFD23752F}"/>
                  </a:ext>
                </a:extLst>
              </p:cNvPr>
              <p:cNvGrpSpPr/>
              <p:nvPr/>
            </p:nvGrpSpPr>
            <p:grpSpPr>
              <a:xfrm>
                <a:off x="160864" y="1273792"/>
                <a:ext cx="8752245" cy="5119987"/>
                <a:chOff x="160864" y="1273792"/>
                <a:chExt cx="8752245" cy="5119987"/>
              </a:xfrm>
            </p:grpSpPr>
            <p:grpSp>
              <p:nvGrpSpPr>
                <p:cNvPr id="17" name="Grupo 16">
                  <a:extLst>
                    <a:ext uri="{FF2B5EF4-FFF2-40B4-BE49-F238E27FC236}">
                      <a16:creationId xmlns:a16="http://schemas.microsoft.com/office/drawing/2014/main" id="{A392CCD7-220D-41FE-99E6-B3C5A361FD30}"/>
                    </a:ext>
                  </a:extLst>
                </p:cNvPr>
                <p:cNvGrpSpPr/>
                <p:nvPr/>
              </p:nvGrpSpPr>
              <p:grpSpPr>
                <a:xfrm>
                  <a:off x="160864" y="1273792"/>
                  <a:ext cx="8752245" cy="5119987"/>
                  <a:chOff x="160864" y="1256207"/>
                  <a:chExt cx="8752245" cy="5119987"/>
                </a:xfrm>
              </p:grpSpPr>
              <p:sp>
                <p:nvSpPr>
                  <p:cNvPr id="4" name="Flecha: a la derecha con muesca 3">
                    <a:extLst>
                      <a:ext uri="{FF2B5EF4-FFF2-40B4-BE49-F238E27FC236}">
                        <a16:creationId xmlns:a16="http://schemas.microsoft.com/office/drawing/2014/main" id="{5E75DD73-5683-45EF-A2CB-505425E0E93E}"/>
                      </a:ext>
                    </a:extLst>
                  </p:cNvPr>
                  <p:cNvSpPr/>
                  <p:nvPr/>
                </p:nvSpPr>
                <p:spPr>
                  <a:xfrm>
                    <a:off x="228595" y="2951276"/>
                    <a:ext cx="8684514" cy="1357789"/>
                  </a:xfrm>
                  <a:prstGeom prst="notchedRightArrow">
                    <a:avLst/>
                  </a:prstGeom>
                </p:spPr>
                <p:style>
                  <a:ln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5" name="Forma libre: forma 4">
                    <a:extLst>
                      <a:ext uri="{FF2B5EF4-FFF2-40B4-BE49-F238E27FC236}">
                        <a16:creationId xmlns:a16="http://schemas.microsoft.com/office/drawing/2014/main" id="{66879622-5D46-44F0-BE7E-46EABFAB3FE4}"/>
                      </a:ext>
                    </a:extLst>
                  </p:cNvPr>
                  <p:cNvSpPr/>
                  <p:nvPr/>
                </p:nvSpPr>
                <p:spPr>
                  <a:xfrm>
                    <a:off x="160864" y="1316040"/>
                    <a:ext cx="1439282" cy="1810385"/>
                  </a:xfrm>
                  <a:custGeom>
                    <a:avLst/>
                    <a:gdLst>
                      <a:gd name="connsiteX0" fmla="*/ 0 w 1209727"/>
                      <a:gd name="connsiteY0" fmla="*/ 0 h 1810385"/>
                      <a:gd name="connsiteX1" fmla="*/ 1209727 w 1209727"/>
                      <a:gd name="connsiteY1" fmla="*/ 0 h 1810385"/>
                      <a:gd name="connsiteX2" fmla="*/ 1209727 w 1209727"/>
                      <a:gd name="connsiteY2" fmla="*/ 1810385 h 1810385"/>
                      <a:gd name="connsiteX3" fmla="*/ 0 w 1209727"/>
                      <a:gd name="connsiteY3" fmla="*/ 1810385 h 1810385"/>
                      <a:gd name="connsiteX4" fmla="*/ 0 w 1209727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9727" h="1810385">
                        <a:moveTo>
                          <a:pt x="0" y="0"/>
                        </a:moveTo>
                        <a:lnTo>
                          <a:pt x="1209727" y="0"/>
                        </a:lnTo>
                        <a:lnTo>
                          <a:pt x="1209727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marR="0" lvl="0" indent="0" algn="ctr" defTabSz="7112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El sindicato titular presenta aviso de consulta al </a:t>
                    </a:r>
                    <a:r>
                      <a:rPr kumimoji="0" lang="es-MX" sz="16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CFCyRL</a:t>
                    </a:r>
                    <a:endParaRPr kumimoji="0" lang="es-MX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7" name="Elipse 6">
                    <a:extLst>
                      <a:ext uri="{FF2B5EF4-FFF2-40B4-BE49-F238E27FC236}">
                        <a16:creationId xmlns:a16="http://schemas.microsoft.com/office/drawing/2014/main" id="{B61A56B2-4A86-469F-9E0F-198868EB63E1}"/>
                      </a:ext>
                    </a:extLst>
                  </p:cNvPr>
                  <p:cNvSpPr/>
                  <p:nvPr/>
                </p:nvSpPr>
                <p:spPr>
                  <a:xfrm>
                    <a:off x="599651" y="3454321"/>
                    <a:ext cx="477615" cy="371116"/>
                  </a:xfrm>
                  <a:prstGeom prst="ellipse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8" name="Forma libre: forma 7">
                    <a:extLst>
                      <a:ext uri="{FF2B5EF4-FFF2-40B4-BE49-F238E27FC236}">
                        <a16:creationId xmlns:a16="http://schemas.microsoft.com/office/drawing/2014/main" id="{88283592-61A7-408F-A9B9-22BB2B4E9DCF}"/>
                      </a:ext>
                    </a:extLst>
                  </p:cNvPr>
                  <p:cNvSpPr/>
                  <p:nvPr/>
                </p:nvSpPr>
                <p:spPr>
                  <a:xfrm>
                    <a:off x="450224" y="4150800"/>
                    <a:ext cx="2311336" cy="2225394"/>
                  </a:xfrm>
                  <a:custGeom>
                    <a:avLst/>
                    <a:gdLst>
                      <a:gd name="connsiteX0" fmla="*/ 0 w 1904001"/>
                      <a:gd name="connsiteY0" fmla="*/ 0 h 1810385"/>
                      <a:gd name="connsiteX1" fmla="*/ 1904001 w 1904001"/>
                      <a:gd name="connsiteY1" fmla="*/ 0 h 1810385"/>
                      <a:gd name="connsiteX2" fmla="*/ 1904001 w 1904001"/>
                      <a:gd name="connsiteY2" fmla="*/ 1810385 h 1810385"/>
                      <a:gd name="connsiteX3" fmla="*/ 0 w 1904001"/>
                      <a:gd name="connsiteY3" fmla="*/ 1810385 h 1810385"/>
                      <a:gd name="connsiteX4" fmla="*/ 0 w 1904001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04000" h="1810385">
                        <a:moveTo>
                          <a:pt x="0" y="0"/>
                        </a:moveTo>
                        <a:lnTo>
                          <a:pt x="1904001" y="0"/>
                        </a:lnTo>
                        <a:lnTo>
                          <a:pt x="1904001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1">
                    <a:noAutofit/>
                  </a:bodyPr>
                  <a:lstStyle/>
                  <a:p>
                    <a:pPr marL="0" marR="0" lvl="0" indent="0" algn="l" defTabSz="7112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Sindicato registra la consulta y proporciona datos solicitados</a:t>
                    </a:r>
                    <a:endParaRPr kumimoji="0" lang="es-MX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  <a:p>
                    <a:pPr marL="171450" marR="0" lvl="1" indent="-171450" algn="l" defTabSz="7112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r>
                      <a: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Elige si la consulta será verificada por notario público o autoridad laboral</a:t>
                    </a:r>
                  </a:p>
                  <a:p>
                    <a:pPr marL="171450" marR="0" lvl="1" indent="-171450" algn="l" defTabSz="8001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r>
                      <a: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Imprime convocatoria, boletas y actas de votación</a:t>
                    </a:r>
                    <a:endParaRPr kumimoji="0" lang="es-MX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10" name="Elipse 9">
                    <a:extLst>
                      <a:ext uri="{FF2B5EF4-FFF2-40B4-BE49-F238E27FC236}">
                        <a16:creationId xmlns:a16="http://schemas.microsoft.com/office/drawing/2014/main" id="{4B4C627E-AA15-44ED-9C35-2064AE845F91}"/>
                      </a:ext>
                    </a:extLst>
                  </p:cNvPr>
                  <p:cNvSpPr/>
                  <p:nvPr/>
                </p:nvSpPr>
                <p:spPr>
                  <a:xfrm>
                    <a:off x="1549916" y="3454321"/>
                    <a:ext cx="477615" cy="371116"/>
                  </a:xfrm>
                  <a:prstGeom prst="ellipse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11" name="Forma libre: forma 10">
                    <a:extLst>
                      <a:ext uri="{FF2B5EF4-FFF2-40B4-BE49-F238E27FC236}">
                        <a16:creationId xmlns:a16="http://schemas.microsoft.com/office/drawing/2014/main" id="{4F558FC1-8C31-4DA9-B9F6-47BB555191EF}"/>
                      </a:ext>
                    </a:extLst>
                  </p:cNvPr>
                  <p:cNvSpPr/>
                  <p:nvPr/>
                </p:nvSpPr>
                <p:spPr>
                  <a:xfrm>
                    <a:off x="3998466" y="1318347"/>
                    <a:ext cx="1209727" cy="1810385"/>
                  </a:xfrm>
                  <a:custGeom>
                    <a:avLst/>
                    <a:gdLst>
                      <a:gd name="connsiteX0" fmla="*/ 0 w 1209727"/>
                      <a:gd name="connsiteY0" fmla="*/ 0 h 1810385"/>
                      <a:gd name="connsiteX1" fmla="*/ 1209727 w 1209727"/>
                      <a:gd name="connsiteY1" fmla="*/ 0 h 1810385"/>
                      <a:gd name="connsiteX2" fmla="*/ 1209727 w 1209727"/>
                      <a:gd name="connsiteY2" fmla="*/ 1810385 h 1810385"/>
                      <a:gd name="connsiteX3" fmla="*/ 0 w 1209727"/>
                      <a:gd name="connsiteY3" fmla="*/ 1810385 h 1810385"/>
                      <a:gd name="connsiteX4" fmla="*/ 0 w 1209727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9727" h="1810385">
                        <a:moveTo>
                          <a:pt x="0" y="0"/>
                        </a:moveTo>
                        <a:lnTo>
                          <a:pt x="1209727" y="0"/>
                        </a:lnTo>
                        <a:lnTo>
                          <a:pt x="1209727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20904" tIns="120904" rIns="120904" bIns="120904" numCol="1" spcCol="1270" anchor="b" anchorCtr="0">
                    <a:noAutofit/>
                  </a:bodyPr>
                  <a:lstStyle/>
                  <a:p>
                    <a:pPr marL="0" marR="0" lvl="0" indent="0" algn="ctr" defTabSz="75565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El sindicato remite el resultado al </a:t>
                    </a:r>
                    <a:r>
                      <a:rPr kumimoji="0" lang="es-ES" sz="17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CFCyRL</a:t>
                    </a:r>
                    <a:r>
                      <a:rPr kumimoji="0" lang="es-ES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 en 3 días hábiles </a:t>
                    </a:r>
                    <a:endParaRPr kumimoji="0" lang="es-MX" sz="1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12" name="Elipse 11">
                    <a:extLst>
                      <a:ext uri="{FF2B5EF4-FFF2-40B4-BE49-F238E27FC236}">
                        <a16:creationId xmlns:a16="http://schemas.microsoft.com/office/drawing/2014/main" id="{C57AB0C1-03FA-49DE-9715-7148C4FDA34B}"/>
                      </a:ext>
                    </a:extLst>
                  </p:cNvPr>
                  <p:cNvSpPr/>
                  <p:nvPr/>
                </p:nvSpPr>
                <p:spPr>
                  <a:xfrm>
                    <a:off x="3347754" y="3454321"/>
                    <a:ext cx="477615" cy="371116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13" name="Forma libre: forma 12">
                    <a:extLst>
                      <a:ext uri="{FF2B5EF4-FFF2-40B4-BE49-F238E27FC236}">
                        <a16:creationId xmlns:a16="http://schemas.microsoft.com/office/drawing/2014/main" id="{830026F5-BE5A-4EC2-99B7-51EFBBB68522}"/>
                      </a:ext>
                    </a:extLst>
                  </p:cNvPr>
                  <p:cNvSpPr/>
                  <p:nvPr/>
                </p:nvSpPr>
                <p:spPr>
                  <a:xfrm>
                    <a:off x="4708120" y="4150800"/>
                    <a:ext cx="1361077" cy="1026620"/>
                  </a:xfrm>
                  <a:custGeom>
                    <a:avLst/>
                    <a:gdLst>
                      <a:gd name="connsiteX0" fmla="*/ 0 w 1629611"/>
                      <a:gd name="connsiteY0" fmla="*/ 0 h 1810385"/>
                      <a:gd name="connsiteX1" fmla="*/ 1629611 w 1629611"/>
                      <a:gd name="connsiteY1" fmla="*/ 0 h 1810385"/>
                      <a:gd name="connsiteX2" fmla="*/ 1629611 w 1629611"/>
                      <a:gd name="connsiteY2" fmla="*/ 1810385 h 1810385"/>
                      <a:gd name="connsiteX3" fmla="*/ 0 w 1629611"/>
                      <a:gd name="connsiteY3" fmla="*/ 1810385 h 1810385"/>
                      <a:gd name="connsiteX4" fmla="*/ 0 w 1629611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29611" h="1810385">
                        <a:moveTo>
                          <a:pt x="0" y="0"/>
                        </a:moveTo>
                        <a:lnTo>
                          <a:pt x="1629611" y="0"/>
                        </a:lnTo>
                        <a:lnTo>
                          <a:pt x="1629611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0">
                    <a:noAutofit/>
                  </a:bodyPr>
                  <a:lstStyle/>
                  <a:p>
                    <a:pPr marL="0" marR="0" lvl="0" indent="0" algn="ctr" defTabSz="7112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MX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El personal verificador levanta el acta y da copia al sindicato</a:t>
                    </a:r>
                  </a:p>
                </p:txBody>
              </p:sp>
              <p:sp>
                <p:nvSpPr>
                  <p:cNvPr id="14" name="Elipse 13">
                    <a:extLst>
                      <a:ext uri="{FF2B5EF4-FFF2-40B4-BE49-F238E27FC236}">
                        <a16:creationId xmlns:a16="http://schemas.microsoft.com/office/drawing/2014/main" id="{3F7B3994-11B7-45D9-80F4-ECBF39E83B5A}"/>
                      </a:ext>
                    </a:extLst>
                  </p:cNvPr>
                  <p:cNvSpPr/>
                  <p:nvPr/>
                </p:nvSpPr>
                <p:spPr>
                  <a:xfrm>
                    <a:off x="4282421" y="3454321"/>
                    <a:ext cx="477615" cy="371116"/>
                  </a:xfrm>
                  <a:prstGeom prst="ellipse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15" name="Forma libre: forma 14">
                    <a:extLst>
                      <a:ext uri="{FF2B5EF4-FFF2-40B4-BE49-F238E27FC236}">
                        <a16:creationId xmlns:a16="http://schemas.microsoft.com/office/drawing/2014/main" id="{F767C58A-328A-48B5-88BA-6D740606A11B}"/>
                      </a:ext>
                    </a:extLst>
                  </p:cNvPr>
                  <p:cNvSpPr/>
                  <p:nvPr/>
                </p:nvSpPr>
                <p:spPr>
                  <a:xfrm>
                    <a:off x="7352520" y="1256207"/>
                    <a:ext cx="1209727" cy="1810385"/>
                  </a:xfrm>
                  <a:custGeom>
                    <a:avLst/>
                    <a:gdLst>
                      <a:gd name="connsiteX0" fmla="*/ 0 w 1209727"/>
                      <a:gd name="connsiteY0" fmla="*/ 0 h 1810385"/>
                      <a:gd name="connsiteX1" fmla="*/ 1209727 w 1209727"/>
                      <a:gd name="connsiteY1" fmla="*/ 0 h 1810385"/>
                      <a:gd name="connsiteX2" fmla="*/ 1209727 w 1209727"/>
                      <a:gd name="connsiteY2" fmla="*/ 1810385 h 1810385"/>
                      <a:gd name="connsiteX3" fmla="*/ 0 w 1209727"/>
                      <a:gd name="connsiteY3" fmla="*/ 1810385 h 1810385"/>
                      <a:gd name="connsiteX4" fmla="*/ 0 w 1209727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9727" h="1810385">
                        <a:moveTo>
                          <a:pt x="0" y="0"/>
                        </a:moveTo>
                        <a:lnTo>
                          <a:pt x="1209727" y="0"/>
                        </a:lnTo>
                        <a:lnTo>
                          <a:pt x="1209727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20904" tIns="120904" rIns="120904" bIns="120904" numCol="1" spcCol="1270" anchor="b" anchorCtr="0">
                    <a:noAutofit/>
                  </a:bodyPr>
                  <a:lstStyle/>
                  <a:p>
                    <a:pPr marL="0" marR="0" lvl="0" indent="0" algn="ctr" defTabSz="75565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" sz="17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 panose="02000000000000000000"/>
                        <a:cs typeface="Arial"/>
                      </a:rPr>
                      <a:t>En 20 días hábiles el contrato se da por legitimado</a:t>
                    </a:r>
                    <a:endParaRPr kumimoji="0" lang="es-MX" sz="17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  <p:sp>
                <p:nvSpPr>
                  <p:cNvPr id="16" name="Elipse 15">
                    <a:extLst>
                      <a:ext uri="{FF2B5EF4-FFF2-40B4-BE49-F238E27FC236}">
                        <a16:creationId xmlns:a16="http://schemas.microsoft.com/office/drawing/2014/main" id="{FF97646F-8D24-4833-8283-E9DF34E6E2CE}"/>
                      </a:ext>
                    </a:extLst>
                  </p:cNvPr>
                  <p:cNvSpPr/>
                  <p:nvPr/>
                </p:nvSpPr>
                <p:spPr>
                  <a:xfrm>
                    <a:off x="7021216" y="3454321"/>
                    <a:ext cx="477615" cy="371116"/>
                  </a:xfrm>
                  <a:prstGeom prst="ellipse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 panose="02000000000000000000"/>
                      <a:cs typeface="Arial"/>
                    </a:endParaRPr>
                  </a:p>
                </p:txBody>
              </p:sp>
            </p:grpSp>
            <p:sp>
              <p:nvSpPr>
                <p:cNvPr id="18" name="Elipse 17">
                  <a:extLst>
                    <a:ext uri="{FF2B5EF4-FFF2-40B4-BE49-F238E27FC236}">
                      <a16:creationId xmlns:a16="http://schemas.microsoft.com/office/drawing/2014/main" id="{65835657-581A-47D3-83C2-06C053FFD331}"/>
                    </a:ext>
                  </a:extLst>
                </p:cNvPr>
                <p:cNvSpPr/>
                <p:nvPr/>
              </p:nvSpPr>
              <p:spPr>
                <a:xfrm>
                  <a:off x="6058100" y="3471906"/>
                  <a:ext cx="477615" cy="371116"/>
                </a:xfrm>
                <a:prstGeom prst="ellipse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Roboto" panose="02000000000000000000"/>
                    <a:cs typeface="Arial"/>
                  </a:endParaRPr>
                </a:p>
              </p:txBody>
            </p:sp>
            <p:sp>
              <p:nvSpPr>
                <p:cNvPr id="23" name="Elipse 22">
                  <a:extLst>
                    <a:ext uri="{FF2B5EF4-FFF2-40B4-BE49-F238E27FC236}">
                      <a16:creationId xmlns:a16="http://schemas.microsoft.com/office/drawing/2014/main" id="{F48B422F-136A-4AB6-8B03-048F4216FCF3}"/>
                    </a:ext>
                  </a:extLst>
                </p:cNvPr>
                <p:cNvSpPr/>
                <p:nvPr/>
              </p:nvSpPr>
              <p:spPr>
                <a:xfrm>
                  <a:off x="7991012" y="3471906"/>
                  <a:ext cx="477615" cy="371116"/>
                </a:xfrm>
                <a:prstGeom prst="ellipse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Roboto" panose="02000000000000000000"/>
                    <a:cs typeface="Arial"/>
                  </a:endParaRPr>
                </a:p>
              </p:txBody>
            </p:sp>
          </p:grpSp>
        </p:grpSp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id="{FB457698-15BB-4725-A018-5B37C5A071F6}"/>
                </a:ext>
              </a:extLst>
            </p:cNvPr>
            <p:cNvGrpSpPr/>
            <p:nvPr/>
          </p:nvGrpSpPr>
          <p:grpSpPr>
            <a:xfrm>
              <a:off x="836246" y="1387473"/>
              <a:ext cx="7349067" cy="4051375"/>
              <a:chOff x="836246" y="1387473"/>
              <a:chExt cx="7349067" cy="4051375"/>
            </a:xfrm>
          </p:grpSpPr>
          <p:sp>
            <p:nvSpPr>
              <p:cNvPr id="19" name="Forma libre: forma 18">
                <a:extLst>
                  <a:ext uri="{FF2B5EF4-FFF2-40B4-BE49-F238E27FC236}">
                    <a16:creationId xmlns:a16="http://schemas.microsoft.com/office/drawing/2014/main" id="{E574FF2B-5E1D-4C1C-A670-1DA8A643511D}"/>
                  </a:ext>
                </a:extLst>
              </p:cNvPr>
              <p:cNvSpPr/>
              <p:nvPr/>
            </p:nvSpPr>
            <p:spPr>
              <a:xfrm>
                <a:off x="6399583" y="4220542"/>
                <a:ext cx="1591425" cy="1218306"/>
              </a:xfrm>
              <a:custGeom>
                <a:avLst/>
                <a:gdLst>
                  <a:gd name="connsiteX0" fmla="*/ 0 w 1629611"/>
                  <a:gd name="connsiteY0" fmla="*/ 0 h 1810385"/>
                  <a:gd name="connsiteX1" fmla="*/ 1629611 w 1629611"/>
                  <a:gd name="connsiteY1" fmla="*/ 0 h 1810385"/>
                  <a:gd name="connsiteX2" fmla="*/ 1629611 w 1629611"/>
                  <a:gd name="connsiteY2" fmla="*/ 1810385 h 1810385"/>
                  <a:gd name="connsiteX3" fmla="*/ 0 w 1629611"/>
                  <a:gd name="connsiteY3" fmla="*/ 1810385 h 1810385"/>
                  <a:gd name="connsiteX4" fmla="*/ 0 w 1629611"/>
                  <a:gd name="connsiteY4" fmla="*/ 0 h 1810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9611" h="1810385">
                    <a:moveTo>
                      <a:pt x="0" y="0"/>
                    </a:moveTo>
                    <a:lnTo>
                      <a:pt x="1629611" y="0"/>
                    </a:lnTo>
                    <a:lnTo>
                      <a:pt x="1629611" y="1810385"/>
                    </a:lnTo>
                    <a:lnTo>
                      <a:pt x="0" y="18103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marR="0" lvl="0" indent="0" algn="ctr" defTabSz="7112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E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 panose="02000000000000000000"/>
                    <a:cs typeface="Arial"/>
                  </a:rPr>
                  <a:t>EL </a:t>
                </a:r>
                <a:r>
                  <a:rPr kumimoji="0" lang="es-E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 panose="02000000000000000000"/>
                    <a:cs typeface="Arial"/>
                  </a:rPr>
                  <a:t>CFCyRL</a:t>
                </a:r>
                <a:r>
                  <a:rPr kumimoji="0" lang="es-E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 panose="02000000000000000000"/>
                    <a:cs typeface="Arial"/>
                  </a:rPr>
                  <a:t> espera las observaciones de la autoridad observadora</a:t>
                </a:r>
                <a:endParaRPr kumimoji="0" lang="es-MX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Roboto" panose="02000000000000000000"/>
                  <a:cs typeface="Arial"/>
                </a:endParaRPr>
              </a:p>
            </p:txBody>
          </p:sp>
          <p:sp>
            <p:nvSpPr>
              <p:cNvPr id="45" name="Elipse 44">
                <a:extLst>
                  <a:ext uri="{FF2B5EF4-FFF2-40B4-BE49-F238E27FC236}">
                    <a16:creationId xmlns:a16="http://schemas.microsoft.com/office/drawing/2014/main" id="{D4CE9F34-FE52-461E-A653-0091E3C9D949}"/>
                  </a:ext>
                </a:extLst>
              </p:cNvPr>
              <p:cNvSpPr/>
              <p:nvPr/>
            </p:nvSpPr>
            <p:spPr>
              <a:xfrm>
                <a:off x="2471279" y="3471906"/>
                <a:ext cx="477615" cy="37111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boto" panose="02000000000000000000"/>
                  <a:cs typeface="Arial"/>
                </a:endParaRPr>
              </a:p>
            </p:txBody>
          </p:sp>
          <p:sp>
            <p:nvSpPr>
              <p:cNvPr id="46" name="Forma libre: forma 45">
                <a:extLst>
                  <a:ext uri="{FF2B5EF4-FFF2-40B4-BE49-F238E27FC236}">
                    <a16:creationId xmlns:a16="http://schemas.microsoft.com/office/drawing/2014/main" id="{37A71C3E-311C-4EB7-B5EE-17C9EA176BA7}"/>
                  </a:ext>
                </a:extLst>
              </p:cNvPr>
              <p:cNvSpPr/>
              <p:nvPr/>
            </p:nvSpPr>
            <p:spPr>
              <a:xfrm>
                <a:off x="3041198" y="4168385"/>
                <a:ext cx="1167918" cy="1026620"/>
              </a:xfrm>
              <a:custGeom>
                <a:avLst/>
                <a:gdLst>
                  <a:gd name="connsiteX0" fmla="*/ 0 w 1629611"/>
                  <a:gd name="connsiteY0" fmla="*/ 0 h 1810385"/>
                  <a:gd name="connsiteX1" fmla="*/ 1629611 w 1629611"/>
                  <a:gd name="connsiteY1" fmla="*/ 0 h 1810385"/>
                  <a:gd name="connsiteX2" fmla="*/ 1629611 w 1629611"/>
                  <a:gd name="connsiteY2" fmla="*/ 1810385 h 1810385"/>
                  <a:gd name="connsiteX3" fmla="*/ 0 w 1629611"/>
                  <a:gd name="connsiteY3" fmla="*/ 1810385 h 1810385"/>
                  <a:gd name="connsiteX4" fmla="*/ 0 w 1629611"/>
                  <a:gd name="connsiteY4" fmla="*/ 0 h 1810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9611" h="1810385">
                    <a:moveTo>
                      <a:pt x="0" y="0"/>
                    </a:moveTo>
                    <a:lnTo>
                      <a:pt x="1629611" y="0"/>
                    </a:lnTo>
                    <a:lnTo>
                      <a:pt x="1629611" y="1810385"/>
                    </a:lnTo>
                    <a:lnTo>
                      <a:pt x="0" y="18103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marR="0" lvl="0" indent="0" algn="ctr" defTabSz="7112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 panose="02000000000000000000"/>
                    <a:cs typeface="Arial"/>
                  </a:rPr>
                  <a:t>Día de la consulta</a:t>
                </a:r>
              </a:p>
            </p:txBody>
          </p:sp>
          <p:sp>
            <p:nvSpPr>
              <p:cNvPr id="47" name="Forma libre: forma 46">
                <a:extLst>
                  <a:ext uri="{FF2B5EF4-FFF2-40B4-BE49-F238E27FC236}">
                    <a16:creationId xmlns:a16="http://schemas.microsoft.com/office/drawing/2014/main" id="{1F515A27-588F-4D9C-BDAE-6D6F17625F48}"/>
                  </a:ext>
                </a:extLst>
              </p:cNvPr>
              <p:cNvSpPr/>
              <p:nvPr/>
            </p:nvSpPr>
            <p:spPr>
              <a:xfrm>
                <a:off x="2168896" y="1387473"/>
                <a:ext cx="1209727" cy="1810385"/>
              </a:xfrm>
              <a:custGeom>
                <a:avLst/>
                <a:gdLst>
                  <a:gd name="connsiteX0" fmla="*/ 0 w 1209727"/>
                  <a:gd name="connsiteY0" fmla="*/ 0 h 1810385"/>
                  <a:gd name="connsiteX1" fmla="*/ 1209727 w 1209727"/>
                  <a:gd name="connsiteY1" fmla="*/ 0 h 1810385"/>
                  <a:gd name="connsiteX2" fmla="*/ 1209727 w 1209727"/>
                  <a:gd name="connsiteY2" fmla="*/ 1810385 h 1810385"/>
                  <a:gd name="connsiteX3" fmla="*/ 0 w 1209727"/>
                  <a:gd name="connsiteY3" fmla="*/ 1810385 h 1810385"/>
                  <a:gd name="connsiteX4" fmla="*/ 0 w 1209727"/>
                  <a:gd name="connsiteY4" fmla="*/ 0 h 1810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9727" h="1810385">
                    <a:moveTo>
                      <a:pt x="0" y="0"/>
                    </a:moveTo>
                    <a:lnTo>
                      <a:pt x="1209727" y="0"/>
                    </a:lnTo>
                    <a:lnTo>
                      <a:pt x="1209727" y="1810385"/>
                    </a:lnTo>
                    <a:lnTo>
                      <a:pt x="0" y="18103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0904" tIns="120904" rIns="120904" bIns="120904" numCol="1" spcCol="1270" anchor="b" anchorCtr="0">
                <a:noAutofit/>
              </a:bodyPr>
              <a:lstStyle/>
              <a:p>
                <a:pPr marL="0" marR="0" lvl="0" indent="0" algn="ctr" defTabSz="7556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ES" sz="17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 panose="02000000000000000000"/>
                    <a:cs typeface="Arial"/>
                  </a:rPr>
                  <a:t>El patrón debe dar copia del contrato 3 días hábiles antes</a:t>
                </a:r>
                <a:endParaRPr kumimoji="0" lang="es-MX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Roboto" panose="02000000000000000000"/>
                  <a:cs typeface="Arial"/>
                </a:endParaRPr>
              </a:p>
            </p:txBody>
          </p:sp>
          <p:sp>
            <p:nvSpPr>
              <p:cNvPr id="48" name="Elipse 47">
                <a:extLst>
                  <a:ext uri="{FF2B5EF4-FFF2-40B4-BE49-F238E27FC236}">
                    <a16:creationId xmlns:a16="http://schemas.microsoft.com/office/drawing/2014/main" id="{B7EE7B2B-96DD-4100-A115-361D4E433217}"/>
                  </a:ext>
                </a:extLst>
              </p:cNvPr>
              <p:cNvSpPr/>
              <p:nvPr/>
            </p:nvSpPr>
            <p:spPr>
              <a:xfrm>
                <a:off x="5129080" y="3454973"/>
                <a:ext cx="477615" cy="37111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boto" panose="02000000000000000000"/>
                  <a:cs typeface="Arial"/>
                </a:endParaRPr>
              </a:p>
            </p:txBody>
          </p:sp>
          <p:cxnSp>
            <p:nvCxnSpPr>
              <p:cNvPr id="49" name="Conector recto de flecha 48">
                <a:extLst>
                  <a:ext uri="{FF2B5EF4-FFF2-40B4-BE49-F238E27FC236}">
                    <a16:creationId xmlns:a16="http://schemas.microsoft.com/office/drawing/2014/main" id="{FA22A3D4-837B-47D6-8E41-8ACA404538C2}"/>
                  </a:ext>
                </a:extLst>
              </p:cNvPr>
              <p:cNvCxnSpPr/>
              <p:nvPr/>
            </p:nvCxnSpPr>
            <p:spPr>
              <a:xfrm flipH="1" flipV="1">
                <a:off x="836246" y="3163249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de flecha 51">
                <a:extLst>
                  <a:ext uri="{FF2B5EF4-FFF2-40B4-BE49-F238E27FC236}">
                    <a16:creationId xmlns:a16="http://schemas.microsoft.com/office/drawing/2014/main" id="{E534E47F-5036-4C47-A104-F28B767608AC}"/>
                  </a:ext>
                </a:extLst>
              </p:cNvPr>
              <p:cNvCxnSpPr/>
              <p:nvPr/>
            </p:nvCxnSpPr>
            <p:spPr>
              <a:xfrm flipH="1" flipV="1">
                <a:off x="2710761" y="3177638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de flecha 52">
                <a:extLst>
                  <a:ext uri="{FF2B5EF4-FFF2-40B4-BE49-F238E27FC236}">
                    <a16:creationId xmlns:a16="http://schemas.microsoft.com/office/drawing/2014/main" id="{7C851ECC-D268-4B5A-903A-B1D4334D7C62}"/>
                  </a:ext>
                </a:extLst>
              </p:cNvPr>
              <p:cNvCxnSpPr/>
              <p:nvPr/>
            </p:nvCxnSpPr>
            <p:spPr>
              <a:xfrm flipH="1" flipV="1">
                <a:off x="4561579" y="3177638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4" name="Conector recto de flecha 53">
                <a:extLst>
                  <a:ext uri="{FF2B5EF4-FFF2-40B4-BE49-F238E27FC236}">
                    <a16:creationId xmlns:a16="http://schemas.microsoft.com/office/drawing/2014/main" id="{5AC44C97-C1B4-4C1B-854D-DE9C6D3C368D}"/>
                  </a:ext>
                </a:extLst>
              </p:cNvPr>
              <p:cNvCxnSpPr/>
              <p:nvPr/>
            </p:nvCxnSpPr>
            <p:spPr>
              <a:xfrm flipH="1" flipV="1">
                <a:off x="6271845" y="3159965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5" name="Conector recto de flecha 54">
                <a:extLst>
                  <a:ext uri="{FF2B5EF4-FFF2-40B4-BE49-F238E27FC236}">
                    <a16:creationId xmlns:a16="http://schemas.microsoft.com/office/drawing/2014/main" id="{8774E933-F9CD-4D3F-A261-5D980DED63C1}"/>
                  </a:ext>
                </a:extLst>
              </p:cNvPr>
              <p:cNvCxnSpPr/>
              <p:nvPr/>
            </p:nvCxnSpPr>
            <p:spPr>
              <a:xfrm flipH="1" flipV="1">
                <a:off x="8185313" y="3180182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6" name="Conector recto de flecha 55">
                <a:extLst>
                  <a:ext uri="{FF2B5EF4-FFF2-40B4-BE49-F238E27FC236}">
                    <a16:creationId xmlns:a16="http://schemas.microsoft.com/office/drawing/2014/main" id="{EA9D2642-C51F-40B8-8CC1-550F9702B561}"/>
                  </a:ext>
                </a:extLst>
              </p:cNvPr>
              <p:cNvCxnSpPr/>
              <p:nvPr/>
            </p:nvCxnSpPr>
            <p:spPr>
              <a:xfrm flipH="1">
                <a:off x="1801446" y="3733800"/>
                <a:ext cx="0" cy="397933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8" name="Conector recto de flecha 57">
                <a:extLst>
                  <a:ext uri="{FF2B5EF4-FFF2-40B4-BE49-F238E27FC236}">
                    <a16:creationId xmlns:a16="http://schemas.microsoft.com/office/drawing/2014/main" id="{2F050A9A-12D9-4780-9A0E-EBABD6C14DFD}"/>
                  </a:ext>
                </a:extLst>
              </p:cNvPr>
              <p:cNvCxnSpPr/>
              <p:nvPr/>
            </p:nvCxnSpPr>
            <p:spPr>
              <a:xfrm flipH="1">
                <a:off x="3596380" y="3787385"/>
                <a:ext cx="0" cy="397933"/>
              </a:xfrm>
              <a:prstGeom prst="straightConnector1">
                <a:avLst/>
              </a:prstGeom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9" name="Conector recto de flecha 58">
                <a:extLst>
                  <a:ext uri="{FF2B5EF4-FFF2-40B4-BE49-F238E27FC236}">
                    <a16:creationId xmlns:a16="http://schemas.microsoft.com/office/drawing/2014/main" id="{522E9F37-9F82-4BE7-9A5A-9B4F6803C1E2}"/>
                  </a:ext>
                </a:extLst>
              </p:cNvPr>
              <p:cNvCxnSpPr/>
              <p:nvPr/>
            </p:nvCxnSpPr>
            <p:spPr>
              <a:xfrm flipH="1">
                <a:off x="5408246" y="3733800"/>
                <a:ext cx="0" cy="397933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0" name="Conector recto de flecha 59">
                <a:extLst>
                  <a:ext uri="{FF2B5EF4-FFF2-40B4-BE49-F238E27FC236}">
                    <a16:creationId xmlns:a16="http://schemas.microsoft.com/office/drawing/2014/main" id="{16E75C62-5D92-4487-96A5-843E3D040455}"/>
                  </a:ext>
                </a:extLst>
              </p:cNvPr>
              <p:cNvCxnSpPr/>
              <p:nvPr/>
            </p:nvCxnSpPr>
            <p:spPr>
              <a:xfrm flipH="1">
                <a:off x="7237046" y="3822609"/>
                <a:ext cx="0" cy="397933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Cerrar llave 64">
            <a:extLst>
              <a:ext uri="{FF2B5EF4-FFF2-40B4-BE49-F238E27FC236}">
                <a16:creationId xmlns:a16="http://schemas.microsoft.com/office/drawing/2014/main" id="{F5EB5E78-7EE2-4B05-AE62-6AA3E04B61CA}"/>
              </a:ext>
            </a:extLst>
          </p:cNvPr>
          <p:cNvSpPr/>
          <p:nvPr/>
        </p:nvSpPr>
        <p:spPr>
          <a:xfrm rot="5400000">
            <a:off x="3967408" y="3759333"/>
            <a:ext cx="120494" cy="4488380"/>
          </a:xfrm>
          <a:prstGeom prst="rightBrace">
            <a:avLst/>
          </a:prstGeom>
          <a:solidFill>
            <a:srgbClr val="7030A0"/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2FC7F919-B9FF-49AA-B04D-38647D30659C}"/>
              </a:ext>
            </a:extLst>
          </p:cNvPr>
          <p:cNvCxnSpPr>
            <a:stCxn id="65" idx="0"/>
          </p:cNvCxnSpPr>
          <p:nvPr/>
        </p:nvCxnSpPr>
        <p:spPr>
          <a:xfrm flipH="1" flipV="1">
            <a:off x="6271844" y="3623733"/>
            <a:ext cx="1" cy="2319543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4BE1114F-27D4-4719-9439-E7F07FEB8E15}"/>
              </a:ext>
            </a:extLst>
          </p:cNvPr>
          <p:cNvCxnSpPr/>
          <p:nvPr/>
        </p:nvCxnSpPr>
        <p:spPr>
          <a:xfrm flipH="1" flipV="1">
            <a:off x="1801446" y="3729485"/>
            <a:ext cx="23445" cy="2213791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CuadroTexto 68">
            <a:extLst>
              <a:ext uri="{FF2B5EF4-FFF2-40B4-BE49-F238E27FC236}">
                <a16:creationId xmlns:a16="http://schemas.microsoft.com/office/drawing/2014/main" id="{B246A535-A5E5-4150-86F7-AAA3F744FD9E}"/>
              </a:ext>
            </a:extLst>
          </p:cNvPr>
          <p:cNvSpPr txBox="1"/>
          <p:nvPr/>
        </p:nvSpPr>
        <p:spPr>
          <a:xfrm>
            <a:off x="1689425" y="6097639"/>
            <a:ext cx="509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anose="02000000000000000000"/>
                <a:cs typeface="Arial"/>
              </a:rPr>
              <a:t>Las inconformidades podrán ser presentadas desde la publicación de la convocatoria hasta cinco días hábiles posteriores a la celebración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503042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34831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805343" y="1129022"/>
            <a:ext cx="7080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HUELGA</a:t>
            </a:r>
            <a:endParaRPr lang="es-MX" sz="24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5056924"/>
              </p:ext>
            </p:extLst>
          </p:nvPr>
        </p:nvGraphicFramePr>
        <p:xfrm>
          <a:off x="381365" y="2233675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270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2292985" y="1364022"/>
            <a:ext cx="4554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err="1">
                <a:latin typeface="Roboto" panose="02000000000000000000" pitchFamily="2" charset="0"/>
              </a:rPr>
              <a:t>Conceptos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generales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4493373"/>
              </p:ext>
            </p:extLst>
          </p:nvPr>
        </p:nvGraphicFramePr>
        <p:xfrm>
          <a:off x="638175" y="2066924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74228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2292985" y="1364022"/>
            <a:ext cx="4929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latin typeface="Roboto" panose="02000000000000000000" pitchFamily="2" charset="0"/>
              </a:rPr>
              <a:t>El nuevo modelo </a:t>
            </a:r>
            <a:r>
              <a:rPr lang="en-US" sz="2800" b="1" spc="300" dirty="0" err="1">
                <a:latin typeface="Roboto" panose="02000000000000000000" pitchFamily="2" charset="0"/>
              </a:rPr>
              <a:t>laboral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/>
        </p:nvGraphicFramePr>
        <p:xfrm>
          <a:off x="638175" y="2066924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96949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2292985" y="1364022"/>
            <a:ext cx="4929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latin typeface="Roboto" panose="02000000000000000000" pitchFamily="2" charset="0"/>
              </a:rPr>
              <a:t>El nuevo modelo </a:t>
            </a:r>
            <a:r>
              <a:rPr lang="en-US" sz="2800" b="1" spc="300" dirty="0" err="1">
                <a:latin typeface="Roboto" panose="02000000000000000000" pitchFamily="2" charset="0"/>
              </a:rPr>
              <a:t>laboral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565743"/>
              </p:ext>
            </p:extLst>
          </p:nvPr>
        </p:nvGraphicFramePr>
        <p:xfrm>
          <a:off x="638175" y="2066924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980555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47170" y="1319426"/>
            <a:ext cx="72089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Sindicato</a:t>
            </a:r>
            <a:r>
              <a:rPr lang="en-US" sz="2800" b="1" spc="300" dirty="0">
                <a:latin typeface="Roboto" panose="02000000000000000000" pitchFamily="2" charset="0"/>
              </a:rPr>
              <a:t> de las personas </a:t>
            </a:r>
            <a:r>
              <a:rPr lang="en-US" sz="2800" b="1" spc="300" dirty="0" err="1">
                <a:latin typeface="Roboto" panose="02000000000000000000" pitchFamily="2" charset="0"/>
              </a:rPr>
              <a:t>trabajadoras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2284533"/>
              </p:ext>
            </p:extLst>
          </p:nvPr>
        </p:nvGraphicFramePr>
        <p:xfrm>
          <a:off x="424707" y="2365512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58055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47170" y="1319426"/>
            <a:ext cx="72089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>
                <a:latin typeface="Roboto" panose="02000000000000000000" pitchFamily="2" charset="0"/>
              </a:rPr>
              <a:t>Derechos </a:t>
            </a:r>
            <a:r>
              <a:rPr lang="en-US" sz="2800" b="1" spc="300" dirty="0" err="1">
                <a:latin typeface="Roboto" panose="02000000000000000000" pitchFamily="2" charset="0"/>
              </a:rPr>
              <a:t>sindicales</a:t>
            </a:r>
            <a:r>
              <a:rPr lang="en-US" sz="2800" b="1" spc="300" dirty="0">
                <a:latin typeface="Roboto" panose="02000000000000000000" pitchFamily="2" charset="0"/>
              </a:rPr>
              <a:t>  de las personas </a:t>
            </a:r>
            <a:r>
              <a:rPr lang="en-US" sz="2800" b="1" spc="300" dirty="0" err="1">
                <a:latin typeface="Roboto" panose="02000000000000000000" pitchFamily="2" charset="0"/>
              </a:rPr>
              <a:t>trabajadoras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/>
        </p:nvGraphicFramePr>
        <p:xfrm>
          <a:off x="424707" y="2365512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18561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67049" y="1577099"/>
            <a:ext cx="72089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Negociación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colectiva</a:t>
            </a:r>
            <a:endParaRPr lang="en-US" sz="2800" b="1" spc="300" dirty="0">
              <a:latin typeface="Roboto" panose="02000000000000000000" pitchFamily="2" charset="0"/>
            </a:endParaRPr>
          </a:p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Contrato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colectivo</a:t>
            </a:r>
            <a:r>
              <a:rPr lang="en-US" sz="2800" b="1" spc="300" dirty="0">
                <a:latin typeface="Roboto" panose="02000000000000000000" pitchFamily="2" charset="0"/>
              </a:rPr>
              <a:t> de </a:t>
            </a:r>
            <a:r>
              <a:rPr lang="en-US" sz="2800" b="1" spc="300" dirty="0" err="1">
                <a:latin typeface="Roboto" panose="02000000000000000000" pitchFamily="2" charset="0"/>
              </a:rPr>
              <a:t>trabajo</a:t>
            </a:r>
            <a:endParaRPr lang="en-US" sz="2800" b="1" spc="300" dirty="0">
              <a:latin typeface="Roboto" panose="02000000000000000000" pitchFamily="2" charset="0"/>
            </a:endParaRPr>
          </a:p>
          <a:p>
            <a:pPr algn="ctr"/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0937780"/>
              </p:ext>
            </p:extLst>
          </p:nvPr>
        </p:nvGraphicFramePr>
        <p:xfrm>
          <a:off x="381365" y="2667533"/>
          <a:ext cx="8143237" cy="3347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83132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1048624" y="1191238"/>
            <a:ext cx="65853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Negociación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colectiva</a:t>
            </a:r>
            <a:endParaRPr lang="en-US" sz="2800" b="1" spc="300" dirty="0">
              <a:latin typeface="Roboto" panose="02000000000000000000" pitchFamily="2" charset="0"/>
            </a:endParaRPr>
          </a:p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Contrato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colectivo</a:t>
            </a:r>
            <a:r>
              <a:rPr lang="en-US" sz="2800" b="1" spc="300" dirty="0">
                <a:latin typeface="Roboto" panose="02000000000000000000" pitchFamily="2" charset="0"/>
              </a:rPr>
              <a:t> de </a:t>
            </a:r>
            <a:r>
              <a:rPr lang="en-US" sz="2800" b="1" spc="300" dirty="0" err="1">
                <a:latin typeface="Roboto" panose="02000000000000000000" pitchFamily="2" charset="0"/>
              </a:rPr>
              <a:t>trabajo</a:t>
            </a:r>
            <a:endParaRPr lang="en-US" sz="2800" b="1" spc="300" dirty="0">
              <a:latin typeface="Roboto" panose="02000000000000000000" pitchFamily="2" charset="0"/>
            </a:endParaRPr>
          </a:p>
          <a:p>
            <a:pPr algn="ctr"/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Etapas</a:t>
            </a:r>
            <a:r>
              <a:rPr lang="en-US" sz="2800" b="1" spc="300" dirty="0">
                <a:latin typeface="Roboto" panose="02000000000000000000" pitchFamily="2" charset="0"/>
              </a:rPr>
              <a:t>:</a:t>
            </a:r>
          </a:p>
          <a:p>
            <a:pPr algn="ctr"/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1197095"/>
              </p:ext>
            </p:extLst>
          </p:nvPr>
        </p:nvGraphicFramePr>
        <p:xfrm>
          <a:off x="381365" y="2644364"/>
          <a:ext cx="8143237" cy="3084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22273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34831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805343" y="1129022"/>
            <a:ext cx="70803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300" dirty="0" err="1">
                <a:latin typeface="Roboto" panose="02000000000000000000" pitchFamily="2" charset="0"/>
              </a:rPr>
              <a:t>Aprobación</a:t>
            </a:r>
            <a:r>
              <a:rPr lang="en-US" sz="2400" b="1" spc="300" dirty="0">
                <a:latin typeface="Roboto" panose="02000000000000000000" pitchFamily="2" charset="0"/>
              </a:rPr>
              <a:t>  de las personas </a:t>
            </a:r>
            <a:r>
              <a:rPr lang="en-US" sz="2400" b="1" spc="300" dirty="0" err="1">
                <a:latin typeface="Roboto" panose="02000000000000000000" pitchFamily="2" charset="0"/>
              </a:rPr>
              <a:t>cubiertas</a:t>
            </a:r>
            <a:endParaRPr lang="en-US" sz="2400" b="1" spc="300" dirty="0">
              <a:latin typeface="Roboto" panose="02000000000000000000" pitchFamily="2" charset="0"/>
            </a:endParaRPr>
          </a:p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Por medio del </a:t>
            </a:r>
            <a:r>
              <a:rPr lang="en-US" sz="2400" b="1" spc="300" dirty="0" err="1">
                <a:latin typeface="Roboto" panose="02000000000000000000" pitchFamily="2" charset="0"/>
              </a:rPr>
              <a:t>voto</a:t>
            </a:r>
            <a:endParaRPr lang="es-MX" sz="24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0645089"/>
              </p:ext>
            </p:extLst>
          </p:nvPr>
        </p:nvGraphicFramePr>
        <p:xfrm>
          <a:off x="381365" y="2233675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45091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11F114A7DCD74E8121504F77EFFDF8" ma:contentTypeVersion="13" ma:contentTypeDescription="Create a new document." ma:contentTypeScope="" ma:versionID="3d6ef7df30a6949fd25d3513fc212b53">
  <xsd:schema xmlns:xsd="http://www.w3.org/2001/XMLSchema" xmlns:xs="http://www.w3.org/2001/XMLSchema" xmlns:p="http://schemas.microsoft.com/office/2006/metadata/properties" xmlns:ns3="6438117c-1cb2-42ab-a309-ef85a857e4bc" xmlns:ns4="a3e6a3e7-11d2-481b-bbd9-91b9ce2fd432" targetNamespace="http://schemas.microsoft.com/office/2006/metadata/properties" ma:root="true" ma:fieldsID="dd6c69407c4247afe9f11448e41b5d4c" ns3:_="" ns4:_="">
    <xsd:import namespace="6438117c-1cb2-42ab-a309-ef85a857e4bc"/>
    <xsd:import namespace="a3e6a3e7-11d2-481b-bbd9-91b9ce2fd4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8117c-1cb2-42ab-a309-ef85a857e4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6a3e7-11d2-481b-bbd9-91b9ce2fd43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288855-FCF6-4BA8-9C0D-0C3DFD68AB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38117c-1cb2-42ab-a309-ef85a857e4bc"/>
    <ds:schemaRef ds:uri="a3e6a3e7-11d2-481b-bbd9-91b9ce2fd4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454781-8D0F-4E0D-99F9-F0AF0254DF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C08DCD-535A-48CD-97AC-A9783443F72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403</Words>
  <Application>Microsoft Office PowerPoint</Application>
  <PresentationFormat>Presentación en pantalla (4:3)</PresentationFormat>
  <Paragraphs>96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Roboto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Proceso de legitimación: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Aleck Sabah</dc:creator>
  <cp:lastModifiedBy>Aleck Sabah</cp:lastModifiedBy>
  <cp:revision>4</cp:revision>
  <dcterms:created xsi:type="dcterms:W3CDTF">2022-06-20T17:05:25Z</dcterms:created>
  <dcterms:modified xsi:type="dcterms:W3CDTF">2022-08-11T20:08:10Z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0x0101006011F114A7DCD74E8121504F77EFFDF8</vt:lpwstr>
  </property>
</Properties>
</file>