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3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4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7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8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9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20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21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27"/>
  </p:notesMasterIdLst>
  <p:sldIdLst>
    <p:sldId id="261" r:id="rId6"/>
    <p:sldId id="935" r:id="rId7"/>
    <p:sldId id="942" r:id="rId8"/>
    <p:sldId id="941" r:id="rId9"/>
    <p:sldId id="283" r:id="rId10"/>
    <p:sldId id="938" r:id="rId11"/>
    <p:sldId id="263" r:id="rId12"/>
    <p:sldId id="262" r:id="rId13"/>
    <p:sldId id="937" r:id="rId14"/>
    <p:sldId id="285" r:id="rId15"/>
    <p:sldId id="264" r:id="rId16"/>
    <p:sldId id="284" r:id="rId17"/>
    <p:sldId id="267" r:id="rId18"/>
    <p:sldId id="265" r:id="rId19"/>
    <p:sldId id="282" r:id="rId20"/>
    <p:sldId id="288" r:id="rId21"/>
    <p:sldId id="289" r:id="rId22"/>
    <p:sldId id="290" r:id="rId23"/>
    <p:sldId id="286" r:id="rId24"/>
    <p:sldId id="939" r:id="rId25"/>
    <p:sldId id="94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A3A"/>
    <a:srgbClr val="9DC1DC"/>
    <a:srgbClr val="F9DE87"/>
    <a:srgbClr val="F4C248"/>
    <a:srgbClr val="6192BD"/>
    <a:srgbClr val="0C3C2B"/>
    <a:srgbClr val="E94B3B"/>
    <a:srgbClr val="387D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3D42DA-E226-4848-99C5-4EA3B0ED9E66}" v="9" dt="2022-08-11T20:03:37.1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4" autoAdjust="0"/>
    <p:restoredTop sz="95878"/>
  </p:normalViewPr>
  <p:slideViewPr>
    <p:cSldViewPr snapToGrid="0">
      <p:cViewPr varScale="1">
        <p:scale>
          <a:sx n="97" d="100"/>
          <a:sy n="97" d="100"/>
        </p:scale>
        <p:origin x="8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k Sabah" userId="7d71db39-a530-4307-b5e0-2b8ef959b529" providerId="ADAL" clId="{183D42DA-E226-4848-99C5-4EA3B0ED9E66}"/>
    <pc:docChg chg="modSld">
      <pc:chgData name="Aleck Sabah" userId="7d71db39-a530-4307-b5e0-2b8ef959b529" providerId="ADAL" clId="{183D42DA-E226-4848-99C5-4EA3B0ED9E66}" dt="2022-08-11T20:03:37.105" v="14" actId="255"/>
      <pc:docMkLst>
        <pc:docMk/>
      </pc:docMkLst>
      <pc:sldChg chg="modSp mod">
        <pc:chgData name="Aleck Sabah" userId="7d71db39-a530-4307-b5e0-2b8ef959b529" providerId="ADAL" clId="{183D42DA-E226-4848-99C5-4EA3B0ED9E66}" dt="2022-08-11T20:02:22.299" v="5" actId="1076"/>
        <pc:sldMkLst>
          <pc:docMk/>
          <pc:sldMk cId="580554938" sldId="262"/>
        </pc:sldMkLst>
        <pc:spChg chg="mod">
          <ac:chgData name="Aleck Sabah" userId="7d71db39-a530-4307-b5e0-2b8ef959b529" providerId="ADAL" clId="{183D42DA-E226-4848-99C5-4EA3B0ED9E66}" dt="2022-08-11T20:02:22.299" v="5" actId="1076"/>
          <ac:spMkLst>
            <pc:docMk/>
            <pc:sldMk cId="580554938" sldId="262"/>
            <ac:spMk id="10" creationId="{2B733C50-30A9-4D2A-8920-825502A66514}"/>
          </ac:spMkLst>
        </pc:spChg>
      </pc:sldChg>
      <pc:sldChg chg="modSp mod">
        <pc:chgData name="Aleck Sabah" userId="7d71db39-a530-4307-b5e0-2b8ef959b529" providerId="ADAL" clId="{183D42DA-E226-4848-99C5-4EA3B0ED9E66}" dt="2022-08-11T20:03:37.105" v="14" actId="255"/>
        <pc:sldMkLst>
          <pc:docMk/>
          <pc:sldMk cId="3465895445" sldId="937"/>
        </pc:sldMkLst>
        <pc:spChg chg="mod">
          <ac:chgData name="Aleck Sabah" userId="7d71db39-a530-4307-b5e0-2b8ef959b529" providerId="ADAL" clId="{183D42DA-E226-4848-99C5-4EA3B0ED9E66}" dt="2022-08-11T20:01:57.989" v="0" actId="20577"/>
          <ac:spMkLst>
            <pc:docMk/>
            <pc:sldMk cId="3465895445" sldId="937"/>
            <ac:spMk id="10" creationId="{2B733C50-30A9-4D2A-8920-825502A66514}"/>
          </ac:spMkLst>
        </pc:spChg>
        <pc:graphicFrameChg chg="mod">
          <ac:chgData name="Aleck Sabah" userId="7d71db39-a530-4307-b5e0-2b8ef959b529" providerId="ADAL" clId="{183D42DA-E226-4848-99C5-4EA3B0ED9E66}" dt="2022-08-11T20:03:37.105" v="14" actId="255"/>
          <ac:graphicFrameMkLst>
            <pc:docMk/>
            <pc:sldMk cId="3465895445" sldId="937"/>
            <ac:graphicFrameMk id="2" creationId="{B755591C-5C4B-4BF0-A8D4-F82637D3D727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MX" sz="1700" dirty="0">
              <a:latin typeface="Roboto" panose="02000000000000000000"/>
            </a:rPr>
            <a:t>Paz laboral</a:t>
          </a:r>
        </a:p>
        <a:p>
          <a:r>
            <a:rPr lang="es-MX" sz="1700" dirty="0">
              <a:latin typeface="Roboto" panose="02000000000000000000"/>
            </a:rPr>
            <a:t>Bajos salarios</a:t>
          </a:r>
        </a:p>
        <a:p>
          <a:r>
            <a:rPr lang="es-MX" sz="1700" dirty="0">
              <a:latin typeface="Roboto" panose="02000000000000000000"/>
            </a:rPr>
            <a:t>Crecimiento de exportación </a:t>
          </a:r>
        </a:p>
        <a:p>
          <a:r>
            <a:rPr lang="es-MX" sz="1700" dirty="0">
              <a:latin typeface="Roboto" panose="02000000000000000000"/>
            </a:rPr>
            <a:t>Dumping social 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17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17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MX" sz="1700" dirty="0">
              <a:latin typeface="Roboto" panose="02000000000000000000"/>
            </a:rPr>
            <a:t>Control de los sindicatos por gobierno y patrones</a:t>
          </a:r>
        </a:p>
        <a:p>
          <a:r>
            <a:rPr lang="es-MX" sz="1700" dirty="0">
              <a:latin typeface="Roboto" panose="02000000000000000000"/>
            </a:rPr>
            <a:t>Contrato de protección: corrupción o “mal necesario”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17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17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MX" sz="1700" dirty="0">
              <a:latin typeface="Roboto" panose="02000000000000000000"/>
            </a:rPr>
            <a:t>Ausencia de prácticas democráticas</a:t>
          </a:r>
        </a:p>
        <a:p>
          <a:r>
            <a:rPr lang="es-MX" sz="1700" dirty="0">
              <a:latin typeface="Roboto" panose="02000000000000000000"/>
            </a:rPr>
            <a:t>Justicia laboral en Poder ejecutivo</a:t>
          </a: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1700">
            <a:latin typeface="Roboto" panose="02000000000000000000"/>
          </a:endParaRP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17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700" dirty="0">
              <a:latin typeface="Roboto" panose="02000000000000000000"/>
            </a:rPr>
            <a:t>Negociación colectiva simulada y atomizada a nivel de empresa o establecimiento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MX" sz="1700" dirty="0">
            <a:latin typeface="Roboto" panose="02000000000000000000"/>
          </a:endParaRPr>
        </a:p>
        <a:p>
          <a:pPr marL="0" lvl="0" indent="0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</a:pPr>
          <a:r>
            <a:rPr lang="es-MX" sz="1700" dirty="0">
              <a:latin typeface="Roboto" panose="02000000000000000000"/>
            </a:rPr>
            <a:t>Contrato Ley desaparecido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17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17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Inicial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Revisión</a:t>
          </a:r>
        </a:p>
        <a:p>
          <a:r>
            <a:rPr lang="es-MX" sz="2400" dirty="0">
              <a:latin typeface="Roboto" panose="02000000000000000000"/>
            </a:rPr>
            <a:t>Integral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Terminación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Revisión</a:t>
          </a:r>
        </a:p>
        <a:p>
          <a:r>
            <a:rPr lang="es-MX" sz="2400" dirty="0">
              <a:latin typeface="Roboto" panose="02000000000000000000"/>
            </a:rPr>
            <a:t>Salarial</a:t>
          </a: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Personal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Libre e informado</a:t>
          </a:r>
        </a:p>
        <a:p>
          <a:r>
            <a:rPr lang="es-MX" sz="2400" dirty="0">
              <a:latin typeface="Roboto" panose="02000000000000000000"/>
            </a:rPr>
            <a:t>Ejemplar de lo negociado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Directo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Secreto</a:t>
          </a:r>
        </a:p>
        <a:p>
          <a:r>
            <a:rPr lang="es-MX" sz="2400" dirty="0">
              <a:latin typeface="Roboto" panose="02000000000000000000"/>
            </a:rPr>
            <a:t>Boletas</a:t>
          </a:r>
        </a:p>
        <a:p>
          <a:r>
            <a:rPr lang="es-MX" sz="2400" dirty="0">
              <a:latin typeface="Roboto" panose="02000000000000000000"/>
            </a:rPr>
            <a:t>Urnas</a:t>
          </a: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1600" dirty="0">
              <a:latin typeface="Roboto" panose="02000000000000000000"/>
            </a:rPr>
            <a:t>CCT’S EXISTENTES ANTES DEL 1 DE MAYO DE 2019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1600" dirty="0">
              <a:latin typeface="Roboto" panose="02000000000000000000"/>
            </a:rPr>
            <a:t>CONSULTA:</a:t>
          </a:r>
        </a:p>
        <a:p>
          <a:r>
            <a:rPr lang="es-MX" sz="1600" dirty="0">
              <a:latin typeface="Roboto" panose="02000000000000000000"/>
            </a:rPr>
            <a:t>SÍ, CONTINÚA</a:t>
          </a:r>
        </a:p>
        <a:p>
          <a:r>
            <a:rPr lang="es-MX" sz="1600" dirty="0">
              <a:latin typeface="Roboto" panose="02000000000000000000"/>
            </a:rPr>
            <a:t>NO, TERMINA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E84A3A"/>
        </a:solidFill>
      </dgm:spPr>
      <dgm:t>
        <a:bodyPr/>
        <a:lstStyle/>
        <a:p>
          <a:endParaRPr lang="es-MX" sz="1600" dirty="0">
            <a:latin typeface="Roboto" panose="02000000000000000000"/>
          </a:endParaRPr>
        </a:p>
        <a:p>
          <a:r>
            <a:rPr lang="es-MX" sz="1600" dirty="0">
              <a:latin typeface="Roboto" panose="02000000000000000000"/>
            </a:rPr>
            <a:t>Por medio del voto:</a:t>
          </a:r>
        </a:p>
        <a:p>
          <a:r>
            <a:rPr lang="es-MX" sz="1600" dirty="0">
              <a:latin typeface="Roboto" panose="02000000000000000000"/>
            </a:rPr>
            <a:t>Personal</a:t>
          </a:r>
        </a:p>
        <a:p>
          <a:r>
            <a:rPr lang="es-MX" sz="1600" dirty="0">
              <a:latin typeface="Roboto" panose="02000000000000000000"/>
            </a:rPr>
            <a:t>Libre</a:t>
          </a:r>
        </a:p>
        <a:p>
          <a:r>
            <a:rPr lang="es-MX" sz="1600" dirty="0">
              <a:latin typeface="Roboto" panose="02000000000000000000"/>
            </a:rPr>
            <a:t>Secreto</a:t>
          </a:r>
        </a:p>
        <a:p>
          <a:r>
            <a:rPr lang="es-MX" sz="1600" dirty="0">
              <a:latin typeface="Roboto" panose="02000000000000000000"/>
            </a:rPr>
            <a:t>Directo</a:t>
          </a:r>
        </a:p>
        <a:p>
          <a:endParaRPr lang="es-MX" sz="1600" dirty="0">
            <a:latin typeface="Roboto" panose="02000000000000000000"/>
          </a:endParaRP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1600" dirty="0">
              <a:latin typeface="Roboto" panose="02000000000000000000"/>
            </a:rPr>
            <a:t>No se consulta:</a:t>
          </a:r>
        </a:p>
        <a:p>
          <a:r>
            <a:rPr lang="es-MX" sz="1600" dirty="0">
              <a:latin typeface="Roboto" panose="02000000000000000000"/>
            </a:rPr>
            <a:t>TERMINA EL CCT</a:t>
          </a:r>
        </a:p>
        <a:p>
          <a:r>
            <a:rPr lang="es-MX" sz="1600" b="1" dirty="0">
              <a:latin typeface="Roboto" panose="02000000000000000000"/>
            </a:rPr>
            <a:t>Prestaciones continúan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1600" dirty="0">
              <a:latin typeface="Roboto" panose="02000000000000000000"/>
            </a:rPr>
            <a:t>Se publica: Anticipación mínima de 10 días, en el local sindical y lugares de mayor afluencia de los centros de trabajo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1600" dirty="0">
              <a:latin typeface="Roboto" panose="02000000000000000000"/>
            </a:rPr>
            <a:t>Lleva: Firma autógrafa de las personas facultadas para ello, fecha, hora, lugar del proceso y demás requisitos establecidos en los estatutos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E84A3A"/>
        </a:solidFill>
      </dgm:spPr>
      <dgm:t>
        <a:bodyPr/>
        <a:lstStyle/>
        <a:p>
          <a:pPr algn="just"/>
          <a:r>
            <a:rPr lang="es-MX" sz="1600" dirty="0">
              <a:latin typeface="Roboto" panose="02000000000000000000"/>
            </a:rPr>
            <a:t>Padrón: Completo y actualizado de los miembros con derecho a votar, deberá publicarse y darse a conocer entre estos con al menos 30 días antes de la elección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1600" dirty="0">
              <a:latin typeface="Roboto" panose="02000000000000000000"/>
            </a:rPr>
            <a:t>Lugar y documentación: Deben garantizar que la votación sea segura, directa, personal, libre y secreta</a:t>
          </a: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1100" dirty="0">
              <a:latin typeface="Roboto" panose="02000000000000000000"/>
            </a:rPr>
            <a:t>Procedimiento que asegure la identificación de los afiliados con derecho a votar.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11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11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1100" i="1" dirty="0">
              <a:latin typeface="Roboto" panose="02000000000000000000"/>
            </a:rPr>
            <a:t>Debe contener:</a:t>
          </a:r>
        </a:p>
        <a:p>
          <a:r>
            <a:rPr lang="es-MX" sz="1100" dirty="0">
              <a:latin typeface="Roboto" panose="02000000000000000000"/>
            </a:rPr>
            <a:t>Municipio y entidad federativa en que se realice la  votación.</a:t>
          </a:r>
        </a:p>
        <a:p>
          <a:r>
            <a:rPr lang="pt-BR" sz="1100" dirty="0">
              <a:latin typeface="Roboto" panose="02000000000000000000"/>
            </a:rPr>
            <a:t>Cargo o cargos que se </a:t>
          </a:r>
          <a:r>
            <a:rPr lang="pt-BR" sz="1100" dirty="0" err="1">
              <a:latin typeface="Roboto" panose="02000000000000000000"/>
            </a:rPr>
            <a:t>postulan</a:t>
          </a:r>
          <a:r>
            <a:rPr lang="pt-BR" sz="1100" dirty="0">
              <a:latin typeface="Roboto" panose="02000000000000000000"/>
            </a:rPr>
            <a:t>.</a:t>
          </a:r>
          <a:endParaRPr lang="es-MX" sz="1100" dirty="0">
            <a:latin typeface="Roboto" panose="02000000000000000000"/>
          </a:endParaRPr>
        </a:p>
        <a:p>
          <a:r>
            <a:rPr lang="es-MX" sz="1100" dirty="0">
              <a:latin typeface="Roboto" panose="02000000000000000000"/>
            </a:rPr>
            <a:t>Emblema y color de las planillas que participan.</a:t>
          </a:r>
        </a:p>
        <a:p>
          <a:r>
            <a:rPr lang="es-MX" sz="1100" dirty="0">
              <a:latin typeface="Roboto" panose="02000000000000000000"/>
            </a:rPr>
            <a:t>El nombre completo del candidato o candidatos a elegir.</a:t>
          </a:r>
        </a:p>
        <a:p>
          <a:r>
            <a:rPr lang="es-MX" sz="1100" dirty="0">
              <a:latin typeface="Roboto" panose="02000000000000000000"/>
            </a:rPr>
            <a:t>Las boletas deben validarse con firma de por lo menos dos integrantes de la Comisión Electoral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11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11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E84A3A"/>
        </a:solidFill>
      </dgm:spPr>
      <dgm:t>
        <a:bodyPr/>
        <a:lstStyle/>
        <a:p>
          <a:pPr algn="just"/>
          <a:r>
            <a:rPr lang="es-MX" sz="1100" dirty="0">
              <a:latin typeface="Roboto" panose="02000000000000000000"/>
            </a:rPr>
            <a:t>El procedimiento carecerá de validez ya sea a nivel general o seccional, si se incumplen los requisitos que garanticen la libre voluntad de los afiliados.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11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11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1100" dirty="0">
              <a:latin typeface="Roboto" panose="02000000000000000000"/>
            </a:rPr>
            <a:t>Procedimiento de elección respecto al Secretario General o su equivalente a nivel nacional, estatal, seccional, local o municipal, se realizará de manera independiente de la elección de delegados a los congresos o convenciones sindicales.</a:t>
          </a: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1100">
            <a:latin typeface="Roboto" panose="02000000000000000000"/>
          </a:endParaRP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11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76C78EFE-5AC8-4488-9810-D3636A91D696}">
      <dgm:prSet phldrT="[Texto]" custT="1"/>
      <dgm:spPr>
        <a:solidFill>
          <a:srgbClr val="E84A3A"/>
        </a:solidFill>
      </dgm:spPr>
      <dgm:t>
        <a:bodyPr/>
        <a:lstStyle/>
        <a:p>
          <a:pPr algn="ctr"/>
          <a:r>
            <a:rPr lang="es-MX" sz="1600" dirty="0">
              <a:latin typeface="Roboto" panose="02000000000000000000"/>
            </a:rPr>
            <a:t>El CFCRL podrá verificar el procedimiento de</a:t>
          </a:r>
        </a:p>
        <a:p>
          <a:pPr algn="ctr"/>
          <a:r>
            <a:rPr lang="es-MX" sz="1600" dirty="0">
              <a:latin typeface="Roboto" panose="02000000000000000000"/>
            </a:rPr>
            <a:t>elección, a solicitud de la directiva sindical o de por lo</a:t>
          </a:r>
        </a:p>
        <a:p>
          <a:pPr algn="ctr"/>
          <a:r>
            <a:rPr lang="es-MX" sz="1600" dirty="0">
              <a:latin typeface="Roboto" panose="02000000000000000000"/>
            </a:rPr>
            <a:t>menos el 30% de los afiliados al sindicato.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pPr algn="ctr"/>
          <a:endParaRPr lang="es-MX" sz="16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pPr algn="ctr"/>
          <a:endParaRPr lang="es-MX" sz="16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E84A3A"/>
        </a:solidFill>
      </dgm:spPr>
      <dgm:t>
        <a:bodyPr/>
        <a:lstStyle/>
        <a:p>
          <a:pPr algn="ctr"/>
          <a:r>
            <a:rPr lang="es-MX" sz="1600" dirty="0">
              <a:latin typeface="Roboto" panose="02000000000000000000"/>
            </a:rPr>
            <a:t>El CFCRL podrá validar y, en su caso, realizar una nueva consulta en caso de existir duda razonable sobre la legalidad del procedimiento.</a:t>
          </a: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pPr algn="ctr"/>
          <a:endParaRPr lang="es-MX" sz="1600">
            <a:latin typeface="Roboto" panose="02000000000000000000"/>
          </a:endParaRP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pPr algn="ctr"/>
          <a:endParaRPr lang="es-MX" sz="1600">
            <a:latin typeface="Roboto" panose="02000000000000000000"/>
          </a:endParaRPr>
        </a:p>
      </dgm:t>
    </dgm:pt>
    <dgm:pt modelId="{3ECF8460-24B0-400F-B711-A032834F17E8}">
      <dgm:prSet custT="1"/>
      <dgm:spPr>
        <a:solidFill>
          <a:srgbClr val="E84A3A"/>
        </a:solidFill>
      </dgm:spPr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dirty="0">
              <a:latin typeface="Roboto" panose="02000000000000000000"/>
            </a:rPr>
            <a:t>En la integración de las directivas sindicales se establecerá la representación proporcional en razón de género.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MX" sz="1600" dirty="0">
            <a:latin typeface="Roboto" panose="02000000000000000000"/>
          </a:endParaRPr>
        </a:p>
        <a:p>
          <a:pPr marL="0"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600" dirty="0">
            <a:latin typeface="Roboto" panose="02000000000000000000"/>
          </a:endParaRPr>
        </a:p>
      </dgm:t>
    </dgm:pt>
    <dgm:pt modelId="{C0D6EFA0-ADEF-4231-A734-799E4A11E300}" type="parTrans" cxnId="{4306CA27-43CF-4FA5-B69C-2584D66D4270}">
      <dgm:prSet/>
      <dgm:spPr/>
      <dgm:t>
        <a:bodyPr/>
        <a:lstStyle/>
        <a:p>
          <a:pPr algn="ctr"/>
          <a:endParaRPr lang="es-MX" sz="1600"/>
        </a:p>
      </dgm:t>
    </dgm:pt>
    <dgm:pt modelId="{9D4CE395-D29A-4835-96A8-E128210289E9}" type="sibTrans" cxnId="{4306CA27-43CF-4FA5-B69C-2584D66D4270}">
      <dgm:prSet/>
      <dgm:spPr/>
      <dgm:t>
        <a:bodyPr/>
        <a:lstStyle/>
        <a:p>
          <a:pPr algn="ctr"/>
          <a:endParaRPr lang="es-MX" sz="1600"/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17FBCBE8-63D0-4D31-97A6-F9195D1FEF3B}" type="pres">
      <dgm:prSet presAssocID="{76C78EFE-5AC8-4488-9810-D3636A91D696}" presName="node" presStyleLbl="node1" presStyleIdx="0" presStyleCnt="3" custScaleX="218988" custScaleY="212605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1" presStyleCnt="3" custScaleX="180700" custScaleY="210431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04A459A1-0546-42AE-9CE7-6BB7CD207499}" type="pres">
      <dgm:prSet presAssocID="{3ECF8460-24B0-400F-B711-A032834F17E8}" presName="node" presStyleLbl="node1" presStyleIdx="2" presStyleCnt="3" custScaleX="208674" custScaleY="162536">
        <dgm:presLayoutVars>
          <dgm:bulletEnabled val="1"/>
        </dgm:presLayoutVars>
      </dgm:prSet>
      <dgm:spPr/>
    </dgm:pt>
  </dgm:ptLst>
  <dgm:cxnLst>
    <dgm:cxn modelId="{4306CA27-43CF-4FA5-B69C-2584D66D4270}" srcId="{59B4D850-C2A6-4F00-A246-6091E08DD673}" destId="{3ECF8460-24B0-400F-B711-A032834F17E8}" srcOrd="2" destOrd="0" parTransId="{C0D6EFA0-ADEF-4231-A734-799E4A11E300}" sibTransId="{9D4CE395-D29A-4835-96A8-E128210289E9}"/>
    <dgm:cxn modelId="{38950542-1798-406A-B2B7-DBB139B4A762}" type="presOf" srcId="{3ECF8460-24B0-400F-B711-A032834F17E8}" destId="{04A459A1-0546-42AE-9CE7-6BB7CD207499}" srcOrd="0" destOrd="0" presId="urn:microsoft.com/office/officeart/2005/8/layout/default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0" destOrd="0" parTransId="{9C28E2A6-A173-496D-898E-8AC436A32855}" sibTransId="{2E6C91B2-3EA3-47ED-857F-683D9A05460D}"/>
    <dgm:cxn modelId="{7B89BCAD-96DF-4583-B948-E5CDF51AEE4E}" srcId="{59B4D850-C2A6-4F00-A246-6091E08DD673}" destId="{F8B14EF3-51B0-418F-B368-B1D2033C05C8}" srcOrd="1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6ACF90EB-CD35-4CD8-B021-B74D513D8159}" type="presParOf" srcId="{333FA305-D59A-4620-824D-048039C7BB80}" destId="{17FBCBE8-63D0-4D31-97A6-F9195D1FEF3B}" srcOrd="0" destOrd="0" presId="urn:microsoft.com/office/officeart/2005/8/layout/default"/>
    <dgm:cxn modelId="{500ECECF-4B84-4642-99E3-A01CC203186D}" type="presParOf" srcId="{333FA305-D59A-4620-824D-048039C7BB80}" destId="{7AF00F9B-ED55-4C9F-BB25-007800BA77F8}" srcOrd="1" destOrd="0" presId="urn:microsoft.com/office/officeart/2005/8/layout/default"/>
    <dgm:cxn modelId="{C013724E-5723-46C9-BF3F-827DFCDE7394}" type="presParOf" srcId="{333FA305-D59A-4620-824D-048039C7BB80}" destId="{D00B6FF5-9E52-4AA1-8BE0-779456FBD144}" srcOrd="2" destOrd="0" presId="urn:microsoft.com/office/officeart/2005/8/layout/default"/>
    <dgm:cxn modelId="{C467D917-D57C-4521-BEDC-3F94702A11A8}" type="presParOf" srcId="{333FA305-D59A-4620-824D-048039C7BB80}" destId="{3177DA86-A8BB-4861-838C-3D5D7B5587CA}" srcOrd="3" destOrd="0" presId="urn:microsoft.com/office/officeart/2005/8/layout/default"/>
    <dgm:cxn modelId="{613EBA32-9B5B-4BB5-8A24-60AABBE81DA6}" type="presParOf" srcId="{333FA305-D59A-4620-824D-048039C7BB80}" destId="{04A459A1-0546-42AE-9CE7-6BB7CD207499}" srcOrd="4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1800" dirty="0">
              <a:latin typeface="Roboto" panose="02000000000000000000"/>
            </a:rPr>
            <a:t>Por medio del sindicato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1800" dirty="0">
              <a:latin typeface="Roboto" panose="02000000000000000000"/>
            </a:rPr>
            <a:t>CCT:</a:t>
          </a:r>
        </a:p>
        <a:p>
          <a:r>
            <a:rPr lang="es-MX" sz="1800" dirty="0">
              <a:latin typeface="Roboto" panose="02000000000000000000"/>
            </a:rPr>
            <a:t>Obtener</a:t>
          </a:r>
        </a:p>
        <a:p>
          <a:r>
            <a:rPr lang="es-MX" sz="1800" dirty="0">
              <a:latin typeface="Roboto" panose="02000000000000000000"/>
            </a:rPr>
            <a:t>Revisar</a:t>
          </a:r>
        </a:p>
        <a:p>
          <a:r>
            <a:rPr lang="es-MX" sz="1800" dirty="0">
              <a:latin typeface="Roboto" panose="02000000000000000000"/>
            </a:rPr>
            <a:t>Hacer cumplir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1800" dirty="0">
              <a:latin typeface="Roboto" panose="02000000000000000000"/>
            </a:rPr>
            <a:t>Decisión de las personas cubiertas por CCT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1800" dirty="0">
              <a:latin typeface="Roboto" panose="02000000000000000000"/>
            </a:rPr>
            <a:t>Conciliación</a:t>
          </a: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6192BD"/>
        </a:solidFill>
      </dgm:spPr>
      <dgm:t>
        <a:bodyPr/>
        <a:lstStyle/>
        <a:p>
          <a:r>
            <a:rPr lang="es-MX" sz="2400" b="1" dirty="0">
              <a:solidFill>
                <a:schemeClr val="bg1"/>
              </a:solidFill>
              <a:latin typeface="Roboto" panose="02000000000000000000"/>
            </a:rPr>
            <a:t>ES PARTE INTEGRAL DEL TMEC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6192BD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ANEXO 31-A EEUU </a:t>
          </a:r>
        </a:p>
        <a:p>
          <a:r>
            <a:rPr lang="es-MX" sz="2400" dirty="0">
              <a:latin typeface="Roboto" panose="02000000000000000000"/>
            </a:rPr>
            <a:t>ANEXO 31-B CANADÁ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6192BD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Para reparar violaciones a Libertad sindical y negociación colectiva</a:t>
          </a: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6192BD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2400" dirty="0">
              <a:latin typeface="Roboto" panose="02000000000000000000"/>
            </a:rPr>
            <a:t>COMETIDAS EN empresas exportadoras al amparo del TMEC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 custScaleX="105104" custScaleY="129451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 custScaleY="130972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6192BD"/>
        </a:solidFill>
      </dgm:spPr>
      <dgm:t>
        <a:bodyPr/>
        <a:lstStyle/>
        <a:p>
          <a:r>
            <a:rPr lang="es-MX" sz="1600" dirty="0">
              <a:latin typeface="Roboto" panose="02000000000000000000"/>
            </a:rPr>
            <a:t>Sanciones comerciales que afectan bienes o servicios producidos en esas empresas</a:t>
          </a:r>
          <a:endParaRPr lang="es-MX" sz="1600" b="1" dirty="0">
            <a:solidFill>
              <a:schemeClr val="bg1"/>
            </a:solidFill>
            <a:latin typeface="Roboto" panose="02000000000000000000"/>
          </a:endParaRP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6192BD"/>
        </a:solidFill>
      </dgm:spPr>
      <dgm:t>
        <a:bodyPr/>
        <a:lstStyle/>
        <a:p>
          <a:r>
            <a:rPr lang="es-MX" sz="1600" dirty="0">
              <a:latin typeface="Roboto" panose="02000000000000000000"/>
            </a:rPr>
            <a:t>Para MX, basta con que se presuma una violación para activar el MLRR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6192BD"/>
        </a:solidFill>
      </dgm:spPr>
      <dgm:t>
        <a:bodyPr/>
        <a:lstStyle/>
        <a:p>
          <a:r>
            <a:rPr lang="es-MX" sz="1600" dirty="0">
              <a:latin typeface="Roboto" panose="02000000000000000000"/>
            </a:rPr>
            <a:t>Cuando se activa el MLRR, el Gobierno de México tiene la carga de probar que no se violan los derechos colectivos</a:t>
          </a: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6192BD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dirty="0">
              <a:latin typeface="Roboto" panose="02000000000000000000"/>
            </a:rPr>
            <a:t>Para evitar sanciones patrones y sindicatos deben demostrar que se respetan los derechos o reparar las violaciones cometidas 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 custScaleX="105104" custScaleY="129451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 custScaleY="130972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MX" sz="1800" dirty="0">
              <a:latin typeface="Roboto" panose="02000000000000000000"/>
            </a:rPr>
            <a:t>Reforma constitucional </a:t>
          </a:r>
        </a:p>
        <a:p>
          <a:r>
            <a:rPr lang="es-MX" sz="1800" dirty="0">
              <a:latin typeface="Roboto" panose="02000000000000000000"/>
            </a:rPr>
            <a:t>17 febrero 2017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MX" sz="1800" dirty="0">
              <a:latin typeface="Roboto" panose="02000000000000000000"/>
            </a:rPr>
            <a:t>Tratado México-Estados Unidos-Canadá (T-MEC) y Capítulo 23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MX" sz="1800" dirty="0">
              <a:latin typeface="Roboto" panose="02000000000000000000"/>
            </a:rPr>
            <a:t>Reforma Ley Federal del Trabajo 2019</a:t>
          </a: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800" dirty="0">
              <a:latin typeface="Roboto" panose="02000000000000000000"/>
            </a:rPr>
            <a:t>Reforma a leyes locales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MX" sz="1600" dirty="0">
              <a:latin typeface="Roboto" panose="02000000000000000000"/>
            </a:rPr>
            <a:t>JUSTICIA COTIDIANA A CARGO DEL PODER JUDICIAL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MX" sz="1600" dirty="0">
              <a:latin typeface="Roboto" panose="02000000000000000000"/>
            </a:rPr>
            <a:t>CONCILIACIÓN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MX" sz="1600" dirty="0">
              <a:latin typeface="Roboto" panose="02000000000000000000"/>
            </a:rPr>
            <a:t>CENTRO FEDERAL DE CONCILIACIÓN Y REGISTRO LABORAL</a:t>
          </a: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dirty="0">
              <a:latin typeface="Roboto" panose="02000000000000000000"/>
            </a:rPr>
            <a:t>NEGOCIACIÓN COLECTIVA AUTÉNTICA</a:t>
          </a:r>
        </a:p>
        <a:p>
          <a:pPr marL="0"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dirty="0">
              <a:latin typeface="Roboto" panose="02000000000000000000"/>
            </a:rPr>
            <a:t>DEMOCRACIA Y TRANSPARENCIA SINDICAL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MX" sz="1600" dirty="0">
              <a:latin typeface="Roboto" panose="02000000000000000000"/>
            </a:rPr>
            <a:t>Mejorar el ejercicio de los derechos laborales individuales o colectivos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MX" sz="1600" dirty="0">
              <a:latin typeface="Roboto" panose="02000000000000000000"/>
            </a:rPr>
            <a:t>Revertir la precariedad laboral generada por el modelo económico neoliberal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s-MX" sz="1600" dirty="0">
              <a:latin typeface="Roboto" panose="02000000000000000000"/>
            </a:rPr>
            <a:t>Aumentar la efectividad de los derechos de las personas trabajadoras</a:t>
          </a: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chemeClr val="bg2">
            <a:lumMod val="75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dirty="0">
              <a:latin typeface="Roboto" panose="02000000000000000000"/>
            </a:rPr>
            <a:t>Recuperar derechos ciudadanos en la fuente de trabajo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16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6192BD"/>
        </a:solidFill>
      </dgm:spPr>
      <dgm:t>
        <a:bodyPr/>
        <a:lstStyle/>
        <a:p>
          <a:r>
            <a:rPr lang="es-MX" sz="2400" b="1" dirty="0">
              <a:solidFill>
                <a:schemeClr val="bg1"/>
              </a:solidFill>
              <a:latin typeface="Roboto" panose="02000000000000000000"/>
            </a:rPr>
            <a:t>Derechos humanos laborales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6192BD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Libertad de sindicación y libertad sindical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6192BD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Negociación colectiva</a:t>
          </a: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6192BD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Huelga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Instrumento de auto defensa.</a:t>
          </a:r>
        </a:p>
        <a:p>
          <a:r>
            <a:rPr lang="es-MX" sz="2400" dirty="0">
              <a:latin typeface="Roboto" panose="02000000000000000000"/>
            </a:rPr>
            <a:t>(sindicalismo de clase)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Obtener derechos para personas trabajadoras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Defensa de intereses comunes</a:t>
          </a: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Mejorar las condiciones de trabajo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 custScaleX="124876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1800" dirty="0">
              <a:latin typeface="Roboto" panose="02000000000000000000"/>
            </a:rPr>
            <a:t>Autonomía: Redactar estatutos. Elegir representantes. Organizar administración y actividades. C87 OIT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1800" dirty="0">
              <a:latin typeface="Roboto" panose="02000000000000000000"/>
            </a:rPr>
            <a:t>Autonomía: Protección vs actos de injerencia del patrón en su constitución, funcionamiento y administración. C98 OIT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1800" dirty="0">
              <a:latin typeface="Roboto" panose="02000000000000000000"/>
            </a:rPr>
            <a:t>No disolución administrativa. Art 370 LFT</a:t>
          </a:r>
        </a:p>
        <a:p>
          <a:r>
            <a:rPr lang="es-MX" sz="1800" dirty="0">
              <a:latin typeface="Roboto" panose="02000000000000000000"/>
            </a:rPr>
            <a:t>No quedar en estado de indefensión. Art 364 bis LFT</a:t>
          </a: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1800" dirty="0">
              <a:latin typeface="Roboto" panose="02000000000000000000"/>
            </a:rPr>
            <a:t>Disponer de facilidades para el desempeño rápido y eficaz de sus funciones. C135 OIT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18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 custScaleX="15098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 custScaleX="145061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 custScaleX="150875" custLinFactNeighborX="-10399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 custScaleX="144187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Democracia Sindical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Transparencia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Género</a:t>
          </a: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387D6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Función del Centro Federal de Conciliación y Registro Laboral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B4D850-C2A6-4F00-A246-6091E08DD67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2830574-3F58-4765-AEED-AF8D3AA25A00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Entre sindicato y empresa</a:t>
          </a:r>
        </a:p>
      </dgm:t>
    </dgm:pt>
    <dgm:pt modelId="{B1E2357B-9D9E-42CE-8C2A-1E431AEC8A4D}" type="par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8D6104D-7A75-495E-A255-2065526F6CDB}" type="sibTrans" cxnId="{8018D689-57FC-4030-9405-678B79B4DD34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76C78EFE-5AC8-4488-9810-D3636A91D696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Se pactan las condiciones de trabajo</a:t>
          </a:r>
        </a:p>
      </dgm:t>
    </dgm:pt>
    <dgm:pt modelId="{9C28E2A6-A173-496D-898E-8AC436A32855}" type="par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E6C91B2-3EA3-47ED-857F-683D9A05460D}" type="sibTrans" cxnId="{9FA51079-B537-4713-8986-C3F1807A7D42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2B0D998-6071-47E3-88BE-2627318D51D2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Aprobación por las personas cubiertas</a:t>
          </a:r>
        </a:p>
      </dgm:t>
    </dgm:pt>
    <dgm:pt modelId="{FA2EC378-C663-48EC-84BC-3F1E48AEC97D}" type="par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2B79D9F0-1D0A-47EC-90C7-A5F369D8C240}" type="sibTrans" cxnId="{D65E0D21-56FA-4C0B-B13F-A49AD513CC33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F8B14EF3-51B0-418F-B368-B1D2033C05C8}">
      <dgm:prSet phldrT="[Texto]" custT="1"/>
      <dgm:spPr>
        <a:solidFill>
          <a:srgbClr val="E84A3A"/>
        </a:solidFill>
      </dgm:spPr>
      <dgm:t>
        <a:bodyPr/>
        <a:lstStyle/>
        <a:p>
          <a:r>
            <a:rPr lang="es-MX" sz="2400" dirty="0">
              <a:latin typeface="Roboto" panose="02000000000000000000"/>
            </a:rPr>
            <a:t>Revisable</a:t>
          </a:r>
        </a:p>
      </dgm:t>
    </dgm:pt>
    <dgm:pt modelId="{121FDADF-3F96-4954-81C3-2F76313DD4DA}" type="sib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06692779-3771-4C47-AE76-6B5B55401B66}" type="parTrans" cxnId="{7B89BCAD-96DF-4583-B948-E5CDF51AEE4E}">
      <dgm:prSet/>
      <dgm:spPr/>
      <dgm:t>
        <a:bodyPr/>
        <a:lstStyle/>
        <a:p>
          <a:endParaRPr lang="es-MX" sz="2400">
            <a:latin typeface="Roboto" panose="02000000000000000000"/>
          </a:endParaRPr>
        </a:p>
      </dgm:t>
    </dgm:pt>
    <dgm:pt modelId="{333FA305-D59A-4620-824D-048039C7BB80}" type="pres">
      <dgm:prSet presAssocID="{59B4D850-C2A6-4F00-A246-6091E08DD673}" presName="diagram" presStyleCnt="0">
        <dgm:presLayoutVars>
          <dgm:dir/>
          <dgm:resizeHandles val="exact"/>
        </dgm:presLayoutVars>
      </dgm:prSet>
      <dgm:spPr/>
    </dgm:pt>
    <dgm:pt modelId="{518F02C1-ABAF-4ACF-9260-3EEAA4BE6DC0}" type="pres">
      <dgm:prSet presAssocID="{12830574-3F58-4765-AEED-AF8D3AA25A00}" presName="node" presStyleLbl="node1" presStyleIdx="0" presStyleCnt="4">
        <dgm:presLayoutVars>
          <dgm:bulletEnabled val="1"/>
        </dgm:presLayoutVars>
      </dgm:prSet>
      <dgm:spPr/>
    </dgm:pt>
    <dgm:pt modelId="{F71AA0B0-0C58-4534-B753-AA047488D060}" type="pres">
      <dgm:prSet presAssocID="{38D6104D-7A75-495E-A255-2065526F6CDB}" presName="sibTrans" presStyleCnt="0"/>
      <dgm:spPr/>
    </dgm:pt>
    <dgm:pt modelId="{17FBCBE8-63D0-4D31-97A6-F9195D1FEF3B}" type="pres">
      <dgm:prSet presAssocID="{76C78EFE-5AC8-4488-9810-D3636A91D696}" presName="node" presStyleLbl="node1" presStyleIdx="1" presStyleCnt="4">
        <dgm:presLayoutVars>
          <dgm:bulletEnabled val="1"/>
        </dgm:presLayoutVars>
      </dgm:prSet>
      <dgm:spPr/>
    </dgm:pt>
    <dgm:pt modelId="{7AF00F9B-ED55-4C9F-BB25-007800BA77F8}" type="pres">
      <dgm:prSet presAssocID="{2E6C91B2-3EA3-47ED-857F-683D9A05460D}" presName="sibTrans" presStyleCnt="0"/>
      <dgm:spPr/>
    </dgm:pt>
    <dgm:pt modelId="{D00B6FF5-9E52-4AA1-8BE0-779456FBD144}" type="pres">
      <dgm:prSet presAssocID="{F8B14EF3-51B0-418F-B368-B1D2033C05C8}" presName="node" presStyleLbl="node1" presStyleIdx="2" presStyleCnt="4">
        <dgm:presLayoutVars>
          <dgm:bulletEnabled val="1"/>
        </dgm:presLayoutVars>
      </dgm:prSet>
      <dgm:spPr/>
    </dgm:pt>
    <dgm:pt modelId="{3177DA86-A8BB-4861-838C-3D5D7B5587CA}" type="pres">
      <dgm:prSet presAssocID="{121FDADF-3F96-4954-81C3-2F76313DD4DA}" presName="sibTrans" presStyleCnt="0"/>
      <dgm:spPr/>
    </dgm:pt>
    <dgm:pt modelId="{AFE8E3CC-BD54-484F-8F95-42E5BF0BF6B4}" type="pres">
      <dgm:prSet presAssocID="{32B0D998-6071-47E3-88BE-2627318D51D2}" presName="node" presStyleLbl="node1" presStyleIdx="3" presStyleCnt="4" custScaleY="82814">
        <dgm:presLayoutVars>
          <dgm:bulletEnabled val="1"/>
        </dgm:presLayoutVars>
      </dgm:prSet>
      <dgm:spPr/>
    </dgm:pt>
  </dgm:ptLst>
  <dgm:cxnLst>
    <dgm:cxn modelId="{D65E0D21-56FA-4C0B-B13F-A49AD513CC33}" srcId="{59B4D850-C2A6-4F00-A246-6091E08DD673}" destId="{32B0D998-6071-47E3-88BE-2627318D51D2}" srcOrd="3" destOrd="0" parTransId="{FA2EC378-C663-48EC-84BC-3F1E48AEC97D}" sibTransId="{2B79D9F0-1D0A-47EC-90C7-A5F369D8C240}"/>
    <dgm:cxn modelId="{C48D4F4B-73F5-4040-B58C-D5F212982A37}" type="presOf" srcId="{59B4D850-C2A6-4F00-A246-6091E08DD673}" destId="{333FA305-D59A-4620-824D-048039C7BB80}" srcOrd="0" destOrd="0" presId="urn:microsoft.com/office/officeart/2005/8/layout/default"/>
    <dgm:cxn modelId="{9FA51079-B537-4713-8986-C3F1807A7D42}" srcId="{59B4D850-C2A6-4F00-A246-6091E08DD673}" destId="{76C78EFE-5AC8-4488-9810-D3636A91D696}" srcOrd="1" destOrd="0" parTransId="{9C28E2A6-A173-496D-898E-8AC436A32855}" sibTransId="{2E6C91B2-3EA3-47ED-857F-683D9A05460D}"/>
    <dgm:cxn modelId="{8018D689-57FC-4030-9405-678B79B4DD34}" srcId="{59B4D850-C2A6-4F00-A246-6091E08DD673}" destId="{12830574-3F58-4765-AEED-AF8D3AA25A00}" srcOrd="0" destOrd="0" parTransId="{B1E2357B-9D9E-42CE-8C2A-1E431AEC8A4D}" sibTransId="{38D6104D-7A75-495E-A255-2065526F6CDB}"/>
    <dgm:cxn modelId="{9708C094-6EA1-4AAD-A425-17FD46465628}" type="presOf" srcId="{32B0D998-6071-47E3-88BE-2627318D51D2}" destId="{AFE8E3CC-BD54-484F-8F95-42E5BF0BF6B4}" srcOrd="0" destOrd="0" presId="urn:microsoft.com/office/officeart/2005/8/layout/default"/>
    <dgm:cxn modelId="{7B89BCAD-96DF-4583-B948-E5CDF51AEE4E}" srcId="{59B4D850-C2A6-4F00-A246-6091E08DD673}" destId="{F8B14EF3-51B0-418F-B368-B1D2033C05C8}" srcOrd="2" destOrd="0" parTransId="{06692779-3771-4C47-AE76-6B5B55401B66}" sibTransId="{121FDADF-3F96-4954-81C3-2F76313DD4DA}"/>
    <dgm:cxn modelId="{43C69AB5-C3B3-4254-BBE8-A49AD9458D9F}" type="presOf" srcId="{F8B14EF3-51B0-418F-B368-B1D2033C05C8}" destId="{D00B6FF5-9E52-4AA1-8BE0-779456FBD144}" srcOrd="0" destOrd="0" presId="urn:microsoft.com/office/officeart/2005/8/layout/default"/>
    <dgm:cxn modelId="{9F0A1EC1-D08E-4248-91DF-BF386EBC1AED}" type="presOf" srcId="{12830574-3F58-4765-AEED-AF8D3AA25A00}" destId="{518F02C1-ABAF-4ACF-9260-3EEAA4BE6DC0}" srcOrd="0" destOrd="0" presId="urn:microsoft.com/office/officeart/2005/8/layout/default"/>
    <dgm:cxn modelId="{71C83FF0-CBF2-4AFB-80B8-2FD101C5DDFE}" type="presOf" srcId="{76C78EFE-5AC8-4488-9810-D3636A91D696}" destId="{17FBCBE8-63D0-4D31-97A6-F9195D1FEF3B}" srcOrd="0" destOrd="0" presId="urn:microsoft.com/office/officeart/2005/8/layout/default"/>
    <dgm:cxn modelId="{9CDA688F-83E6-4A6D-A399-AD63B1AEAD8B}" type="presParOf" srcId="{333FA305-D59A-4620-824D-048039C7BB80}" destId="{518F02C1-ABAF-4ACF-9260-3EEAA4BE6DC0}" srcOrd="0" destOrd="0" presId="urn:microsoft.com/office/officeart/2005/8/layout/default"/>
    <dgm:cxn modelId="{4219EA86-61DE-4F02-8341-237032F0B56A}" type="presParOf" srcId="{333FA305-D59A-4620-824D-048039C7BB80}" destId="{F71AA0B0-0C58-4534-B753-AA047488D060}" srcOrd="1" destOrd="0" presId="urn:microsoft.com/office/officeart/2005/8/layout/default"/>
    <dgm:cxn modelId="{6ACF90EB-CD35-4CD8-B021-B74D513D8159}" type="presParOf" srcId="{333FA305-D59A-4620-824D-048039C7BB80}" destId="{17FBCBE8-63D0-4D31-97A6-F9195D1FEF3B}" srcOrd="2" destOrd="0" presId="urn:microsoft.com/office/officeart/2005/8/layout/default"/>
    <dgm:cxn modelId="{500ECECF-4B84-4642-99E3-A01CC203186D}" type="presParOf" srcId="{333FA305-D59A-4620-824D-048039C7BB80}" destId="{7AF00F9B-ED55-4C9F-BB25-007800BA77F8}" srcOrd="3" destOrd="0" presId="urn:microsoft.com/office/officeart/2005/8/layout/default"/>
    <dgm:cxn modelId="{C013724E-5723-46C9-BF3F-827DFCDE7394}" type="presParOf" srcId="{333FA305-D59A-4620-824D-048039C7BB80}" destId="{D00B6FF5-9E52-4AA1-8BE0-779456FBD144}" srcOrd="4" destOrd="0" presId="urn:microsoft.com/office/officeart/2005/8/layout/default"/>
    <dgm:cxn modelId="{C467D917-D57C-4521-BEDC-3F94702A11A8}" type="presParOf" srcId="{333FA305-D59A-4620-824D-048039C7BB80}" destId="{3177DA86-A8BB-4861-838C-3D5D7B5587CA}" srcOrd="5" destOrd="0" presId="urn:microsoft.com/office/officeart/2005/8/layout/default"/>
    <dgm:cxn modelId="{3FA40A4B-9EAE-4511-B830-78924A6C23BF}" type="presParOf" srcId="{333FA305-D59A-4620-824D-048039C7BB80}" destId="{AFE8E3CC-BD54-484F-8F95-42E5BF0BF6B4}" srcOrd="6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903521" y="1647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>
              <a:latin typeface="Roboto" panose="02000000000000000000"/>
            </a:rPr>
            <a:t>Paz laboral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>
              <a:latin typeface="Roboto" panose="02000000000000000000"/>
            </a:rPr>
            <a:t>Bajos salarios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>
              <a:latin typeface="Roboto" panose="02000000000000000000"/>
            </a:rPr>
            <a:t>Crecimiento de exportación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>
              <a:latin typeface="Roboto" panose="02000000000000000000"/>
            </a:rPr>
            <a:t>Dumping social </a:t>
          </a:r>
        </a:p>
      </dsp:txBody>
      <dsp:txXfrm>
        <a:off x="903521" y="1647"/>
        <a:ext cx="2915584" cy="1749350"/>
      </dsp:txXfrm>
    </dsp:sp>
    <dsp:sp modelId="{17FBCBE8-63D0-4D31-97A6-F9195D1FEF3B}">
      <dsp:nvSpPr>
        <dsp:cNvPr id="0" name=""/>
        <dsp:cNvSpPr/>
      </dsp:nvSpPr>
      <dsp:spPr>
        <a:xfrm>
          <a:off x="4110663" y="1647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>
              <a:latin typeface="Roboto" panose="02000000000000000000"/>
            </a:rPr>
            <a:t>Control de los sindicatos por gobierno y patrones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>
              <a:latin typeface="Roboto" panose="02000000000000000000"/>
            </a:rPr>
            <a:t>Contrato de protección: corrupción o “mal necesario”</a:t>
          </a:r>
        </a:p>
      </dsp:txBody>
      <dsp:txXfrm>
        <a:off x="4110663" y="1647"/>
        <a:ext cx="2915584" cy="1749350"/>
      </dsp:txXfrm>
    </dsp:sp>
    <dsp:sp modelId="{D00B6FF5-9E52-4AA1-8BE0-779456FBD144}">
      <dsp:nvSpPr>
        <dsp:cNvPr id="0" name=""/>
        <dsp:cNvSpPr/>
      </dsp:nvSpPr>
      <dsp:spPr>
        <a:xfrm>
          <a:off x="903521" y="2042556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>
              <a:latin typeface="Roboto" panose="02000000000000000000"/>
            </a:rPr>
            <a:t>Ausencia de prácticas democráticas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>
              <a:latin typeface="Roboto" panose="02000000000000000000"/>
            </a:rPr>
            <a:t>Justicia laboral en Poder ejecutivo</a:t>
          </a:r>
        </a:p>
      </dsp:txBody>
      <dsp:txXfrm>
        <a:off x="903521" y="2042556"/>
        <a:ext cx="2915584" cy="1749350"/>
      </dsp:txXfrm>
    </dsp:sp>
    <dsp:sp modelId="{AFE8E3CC-BD54-484F-8F95-42E5BF0BF6B4}">
      <dsp:nvSpPr>
        <dsp:cNvPr id="0" name=""/>
        <dsp:cNvSpPr/>
      </dsp:nvSpPr>
      <dsp:spPr>
        <a:xfrm>
          <a:off x="4110663" y="2042556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700" kern="1200" dirty="0">
              <a:latin typeface="Roboto" panose="02000000000000000000"/>
            </a:rPr>
            <a:t>Negociación colectiva simulada y atomizada a nivel de empresa o establecimiento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MX" sz="1700" kern="1200" dirty="0">
            <a:latin typeface="Roboto" panose="02000000000000000000"/>
          </a:endParaRPr>
        </a:p>
        <a:p>
          <a:pPr marL="0" lvl="0" indent="0" algn="ctr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</a:pPr>
          <a:r>
            <a:rPr lang="es-MX" sz="1700" kern="1200" dirty="0">
              <a:latin typeface="Roboto" panose="02000000000000000000"/>
            </a:rPr>
            <a:t>Contrato Ley desaparecido</a:t>
          </a:r>
        </a:p>
      </dsp:txBody>
      <dsp:txXfrm>
        <a:off x="4110663" y="2042556"/>
        <a:ext cx="2915584" cy="174935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279923" y="1763"/>
          <a:ext cx="2369809" cy="1421885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Inicial</a:t>
          </a:r>
        </a:p>
      </dsp:txBody>
      <dsp:txXfrm>
        <a:off x="279923" y="1763"/>
        <a:ext cx="2369809" cy="1421885"/>
      </dsp:txXfrm>
    </dsp:sp>
    <dsp:sp modelId="{17FBCBE8-63D0-4D31-97A6-F9195D1FEF3B}">
      <dsp:nvSpPr>
        <dsp:cNvPr id="0" name=""/>
        <dsp:cNvSpPr/>
      </dsp:nvSpPr>
      <dsp:spPr>
        <a:xfrm>
          <a:off x="2886713" y="1763"/>
          <a:ext cx="2369809" cy="1421885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Revisión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Integral</a:t>
          </a:r>
        </a:p>
      </dsp:txBody>
      <dsp:txXfrm>
        <a:off x="2886713" y="1763"/>
        <a:ext cx="2369809" cy="1421885"/>
      </dsp:txXfrm>
    </dsp:sp>
    <dsp:sp modelId="{D00B6FF5-9E52-4AA1-8BE0-779456FBD144}">
      <dsp:nvSpPr>
        <dsp:cNvPr id="0" name=""/>
        <dsp:cNvSpPr/>
      </dsp:nvSpPr>
      <dsp:spPr>
        <a:xfrm>
          <a:off x="5493504" y="1763"/>
          <a:ext cx="2369809" cy="1421885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Revisión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Salarial</a:t>
          </a:r>
        </a:p>
      </dsp:txBody>
      <dsp:txXfrm>
        <a:off x="5493504" y="1763"/>
        <a:ext cx="2369809" cy="1421885"/>
      </dsp:txXfrm>
    </dsp:sp>
    <dsp:sp modelId="{AFE8E3CC-BD54-484F-8F95-42E5BF0BF6B4}">
      <dsp:nvSpPr>
        <dsp:cNvPr id="0" name=""/>
        <dsp:cNvSpPr/>
      </dsp:nvSpPr>
      <dsp:spPr>
        <a:xfrm>
          <a:off x="2886713" y="1660629"/>
          <a:ext cx="2369809" cy="1421885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Terminación</a:t>
          </a:r>
        </a:p>
      </dsp:txBody>
      <dsp:txXfrm>
        <a:off x="2886713" y="1660629"/>
        <a:ext cx="2369809" cy="142188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1249318" y="345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Personal</a:t>
          </a:r>
        </a:p>
      </dsp:txBody>
      <dsp:txXfrm>
        <a:off x="1249318" y="345"/>
        <a:ext cx="2687904" cy="1612742"/>
      </dsp:txXfrm>
    </dsp:sp>
    <dsp:sp modelId="{17FBCBE8-63D0-4D31-97A6-F9195D1FEF3B}">
      <dsp:nvSpPr>
        <dsp:cNvPr id="0" name=""/>
        <dsp:cNvSpPr/>
      </dsp:nvSpPr>
      <dsp:spPr>
        <a:xfrm>
          <a:off x="4206013" y="345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Libre e informado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Ejemplar de lo negociado</a:t>
          </a:r>
        </a:p>
      </dsp:txBody>
      <dsp:txXfrm>
        <a:off x="4206013" y="345"/>
        <a:ext cx="2687904" cy="1612742"/>
      </dsp:txXfrm>
    </dsp:sp>
    <dsp:sp modelId="{D00B6FF5-9E52-4AA1-8BE0-779456FBD144}">
      <dsp:nvSpPr>
        <dsp:cNvPr id="0" name=""/>
        <dsp:cNvSpPr/>
      </dsp:nvSpPr>
      <dsp:spPr>
        <a:xfrm>
          <a:off x="1249318" y="1881878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Secreto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Boletas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Urnas</a:t>
          </a:r>
        </a:p>
      </dsp:txBody>
      <dsp:txXfrm>
        <a:off x="1249318" y="1881878"/>
        <a:ext cx="2687904" cy="1612742"/>
      </dsp:txXfrm>
    </dsp:sp>
    <dsp:sp modelId="{AFE8E3CC-BD54-484F-8F95-42E5BF0BF6B4}">
      <dsp:nvSpPr>
        <dsp:cNvPr id="0" name=""/>
        <dsp:cNvSpPr/>
      </dsp:nvSpPr>
      <dsp:spPr>
        <a:xfrm>
          <a:off x="4206013" y="1881878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Directo</a:t>
          </a:r>
        </a:p>
      </dsp:txBody>
      <dsp:txXfrm>
        <a:off x="4206013" y="1881878"/>
        <a:ext cx="2687904" cy="161274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1249318" y="345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CCT’S EXISTENTES ANTES DEL 1 DE MAYO DE 2019</a:t>
          </a:r>
        </a:p>
      </dsp:txBody>
      <dsp:txXfrm>
        <a:off x="1249318" y="345"/>
        <a:ext cx="2687904" cy="1612742"/>
      </dsp:txXfrm>
    </dsp:sp>
    <dsp:sp modelId="{17FBCBE8-63D0-4D31-97A6-F9195D1FEF3B}">
      <dsp:nvSpPr>
        <dsp:cNvPr id="0" name=""/>
        <dsp:cNvSpPr/>
      </dsp:nvSpPr>
      <dsp:spPr>
        <a:xfrm>
          <a:off x="4206013" y="345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CONSULTA: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SÍ, CONTINÚA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NO, TERMINA</a:t>
          </a:r>
        </a:p>
      </dsp:txBody>
      <dsp:txXfrm>
        <a:off x="4206013" y="345"/>
        <a:ext cx="2687904" cy="1612742"/>
      </dsp:txXfrm>
    </dsp:sp>
    <dsp:sp modelId="{D00B6FF5-9E52-4AA1-8BE0-779456FBD144}">
      <dsp:nvSpPr>
        <dsp:cNvPr id="0" name=""/>
        <dsp:cNvSpPr/>
      </dsp:nvSpPr>
      <dsp:spPr>
        <a:xfrm>
          <a:off x="1249318" y="1881878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600" kern="1200" dirty="0">
            <a:latin typeface="Roboto" panose="0200000000000000000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Por medio del voto: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Personal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Libre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Secreto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Directo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600" kern="1200" dirty="0">
            <a:latin typeface="Roboto" panose="02000000000000000000"/>
          </a:endParaRPr>
        </a:p>
      </dsp:txBody>
      <dsp:txXfrm>
        <a:off x="1249318" y="1881878"/>
        <a:ext cx="2687904" cy="1612742"/>
      </dsp:txXfrm>
    </dsp:sp>
    <dsp:sp modelId="{AFE8E3CC-BD54-484F-8F95-42E5BF0BF6B4}">
      <dsp:nvSpPr>
        <dsp:cNvPr id="0" name=""/>
        <dsp:cNvSpPr/>
      </dsp:nvSpPr>
      <dsp:spPr>
        <a:xfrm>
          <a:off x="4206013" y="1881878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No se consulta: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TERMINA EL CCT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>
              <a:latin typeface="Roboto" panose="02000000000000000000"/>
            </a:rPr>
            <a:t>Prestaciones continúan</a:t>
          </a:r>
        </a:p>
      </dsp:txBody>
      <dsp:txXfrm>
        <a:off x="4206013" y="1881878"/>
        <a:ext cx="2687904" cy="161274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1249318" y="345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Se publica: Anticipación mínima de 10 días, en el local sindical y lugares de mayor afluencia de los centros de trabajo</a:t>
          </a:r>
        </a:p>
      </dsp:txBody>
      <dsp:txXfrm>
        <a:off x="1249318" y="345"/>
        <a:ext cx="2687904" cy="1612742"/>
      </dsp:txXfrm>
    </dsp:sp>
    <dsp:sp modelId="{17FBCBE8-63D0-4D31-97A6-F9195D1FEF3B}">
      <dsp:nvSpPr>
        <dsp:cNvPr id="0" name=""/>
        <dsp:cNvSpPr/>
      </dsp:nvSpPr>
      <dsp:spPr>
        <a:xfrm>
          <a:off x="4206013" y="345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Lleva: Firma autógrafa de las personas facultadas para ello, fecha, hora, lugar del proceso y demás requisitos establecidos en los estatutos</a:t>
          </a:r>
        </a:p>
      </dsp:txBody>
      <dsp:txXfrm>
        <a:off x="4206013" y="345"/>
        <a:ext cx="2687904" cy="1612742"/>
      </dsp:txXfrm>
    </dsp:sp>
    <dsp:sp modelId="{D00B6FF5-9E52-4AA1-8BE0-779456FBD144}">
      <dsp:nvSpPr>
        <dsp:cNvPr id="0" name=""/>
        <dsp:cNvSpPr/>
      </dsp:nvSpPr>
      <dsp:spPr>
        <a:xfrm>
          <a:off x="1249318" y="1881878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Lugar y documentación: Deben garantizar que la votación sea segura, directa, personal, libre y secreta</a:t>
          </a:r>
        </a:p>
      </dsp:txBody>
      <dsp:txXfrm>
        <a:off x="1249318" y="1881878"/>
        <a:ext cx="2687904" cy="1612742"/>
      </dsp:txXfrm>
    </dsp:sp>
    <dsp:sp modelId="{AFE8E3CC-BD54-484F-8F95-42E5BF0BF6B4}">
      <dsp:nvSpPr>
        <dsp:cNvPr id="0" name=""/>
        <dsp:cNvSpPr/>
      </dsp:nvSpPr>
      <dsp:spPr>
        <a:xfrm>
          <a:off x="4206013" y="1881878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Padrón: Completo y actualizado de los miembros con derecho a votar, deberá publicarse y darse a conocer entre estos con al menos 30 días antes de la elección</a:t>
          </a:r>
        </a:p>
      </dsp:txBody>
      <dsp:txXfrm>
        <a:off x="4206013" y="1881878"/>
        <a:ext cx="2687904" cy="161274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910104" y="969"/>
          <a:ext cx="3462834" cy="2077700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>
              <a:latin typeface="Roboto" panose="02000000000000000000"/>
            </a:rPr>
            <a:t>Procedimiento que asegure la identificación de los afiliados con derecho a votar.</a:t>
          </a:r>
        </a:p>
      </dsp:txBody>
      <dsp:txXfrm>
        <a:off x="910104" y="969"/>
        <a:ext cx="3462834" cy="2077700"/>
      </dsp:txXfrm>
    </dsp:sp>
    <dsp:sp modelId="{17FBCBE8-63D0-4D31-97A6-F9195D1FEF3B}">
      <dsp:nvSpPr>
        <dsp:cNvPr id="0" name=""/>
        <dsp:cNvSpPr/>
      </dsp:nvSpPr>
      <dsp:spPr>
        <a:xfrm>
          <a:off x="4719222" y="969"/>
          <a:ext cx="3462834" cy="2077700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i="1" kern="1200" dirty="0">
              <a:latin typeface="Roboto" panose="02000000000000000000"/>
            </a:rPr>
            <a:t>Debe contener: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>
              <a:latin typeface="Roboto" panose="02000000000000000000"/>
            </a:rPr>
            <a:t>Municipio y entidad federativa en que se realice la  votación.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kern="1200" dirty="0">
              <a:latin typeface="Roboto" panose="02000000000000000000"/>
            </a:rPr>
            <a:t>Cargo o cargos que se </a:t>
          </a:r>
          <a:r>
            <a:rPr lang="pt-BR" sz="1100" kern="1200" dirty="0" err="1">
              <a:latin typeface="Roboto" panose="02000000000000000000"/>
            </a:rPr>
            <a:t>postulan</a:t>
          </a:r>
          <a:r>
            <a:rPr lang="pt-BR" sz="1100" kern="1200" dirty="0">
              <a:latin typeface="Roboto" panose="02000000000000000000"/>
            </a:rPr>
            <a:t>.</a:t>
          </a:r>
          <a:endParaRPr lang="es-MX" sz="1100" kern="1200" dirty="0">
            <a:latin typeface="Roboto" panose="02000000000000000000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>
              <a:latin typeface="Roboto" panose="02000000000000000000"/>
            </a:rPr>
            <a:t>Emblema y color de las planillas que participan.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>
              <a:latin typeface="Roboto" panose="02000000000000000000"/>
            </a:rPr>
            <a:t>El nombre completo del candidato o candidatos a elegir.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>
              <a:latin typeface="Roboto" panose="02000000000000000000"/>
            </a:rPr>
            <a:t>Las boletas deben validarse con firma de por lo menos dos integrantes de la Comisión Electoral</a:t>
          </a:r>
        </a:p>
      </dsp:txBody>
      <dsp:txXfrm>
        <a:off x="4719222" y="969"/>
        <a:ext cx="3462834" cy="2077700"/>
      </dsp:txXfrm>
    </dsp:sp>
    <dsp:sp modelId="{D00B6FF5-9E52-4AA1-8BE0-779456FBD144}">
      <dsp:nvSpPr>
        <dsp:cNvPr id="0" name=""/>
        <dsp:cNvSpPr/>
      </dsp:nvSpPr>
      <dsp:spPr>
        <a:xfrm>
          <a:off x="910104" y="2424954"/>
          <a:ext cx="3462834" cy="2077700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>
              <a:latin typeface="Roboto" panose="02000000000000000000"/>
            </a:rPr>
            <a:t>Procedimiento de elección respecto al Secretario General o su equivalente a nivel nacional, estatal, seccional, local o municipal, se realizará de manera independiente de la elección de delegados a los congresos o convenciones sindicales.</a:t>
          </a:r>
        </a:p>
      </dsp:txBody>
      <dsp:txXfrm>
        <a:off x="910104" y="2424954"/>
        <a:ext cx="3462834" cy="2077700"/>
      </dsp:txXfrm>
    </dsp:sp>
    <dsp:sp modelId="{AFE8E3CC-BD54-484F-8F95-42E5BF0BF6B4}">
      <dsp:nvSpPr>
        <dsp:cNvPr id="0" name=""/>
        <dsp:cNvSpPr/>
      </dsp:nvSpPr>
      <dsp:spPr>
        <a:xfrm>
          <a:off x="4719222" y="2424954"/>
          <a:ext cx="3462834" cy="2077700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>
              <a:latin typeface="Roboto" panose="02000000000000000000"/>
            </a:rPr>
            <a:t>El procedimiento carecerá de validez ya sea a nivel general o seccional, si se incumplen los requisitos que garanticen la libre voluntad de los afiliados.</a:t>
          </a:r>
        </a:p>
      </dsp:txBody>
      <dsp:txXfrm>
        <a:off x="4719222" y="2424954"/>
        <a:ext cx="3462834" cy="207770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FBCBE8-63D0-4D31-97A6-F9195D1FEF3B}">
      <dsp:nvSpPr>
        <dsp:cNvPr id="0" name=""/>
        <dsp:cNvSpPr/>
      </dsp:nvSpPr>
      <dsp:spPr>
        <a:xfrm>
          <a:off x="630361" y="447"/>
          <a:ext cx="3678867" cy="214298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El CFCRL podrá verificar el procedimiento de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elección, a solicitud de la directiva sindical o de por lo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menos el 30% de los afiliados al sindicato.</a:t>
          </a:r>
        </a:p>
      </dsp:txBody>
      <dsp:txXfrm>
        <a:off x="630361" y="447"/>
        <a:ext cx="3678867" cy="2142982"/>
      </dsp:txXfrm>
    </dsp:sp>
    <dsp:sp modelId="{D00B6FF5-9E52-4AA1-8BE0-779456FBD144}">
      <dsp:nvSpPr>
        <dsp:cNvPr id="0" name=""/>
        <dsp:cNvSpPr/>
      </dsp:nvSpPr>
      <dsp:spPr>
        <a:xfrm>
          <a:off x="4477223" y="11404"/>
          <a:ext cx="3035652" cy="2121069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El CFCRL podrá validar y, en su caso, realizar una nueva consulta en caso de existir duda razonable sobre la legalidad del procedimiento.</a:t>
          </a:r>
        </a:p>
      </dsp:txBody>
      <dsp:txXfrm>
        <a:off x="4477223" y="11404"/>
        <a:ext cx="3035652" cy="2121069"/>
      </dsp:txXfrm>
    </dsp:sp>
    <dsp:sp modelId="{04A459A1-0546-42AE-9CE7-6BB7CD207499}">
      <dsp:nvSpPr>
        <dsp:cNvPr id="0" name=""/>
        <dsp:cNvSpPr/>
      </dsp:nvSpPr>
      <dsp:spPr>
        <a:xfrm>
          <a:off x="2318819" y="2311423"/>
          <a:ext cx="3505598" cy="1638304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kern="1200" dirty="0">
              <a:latin typeface="Roboto" panose="02000000000000000000"/>
            </a:rPr>
            <a:t>En la integración de las directivas sindicales se establecerá la representación proporcional en razón de género.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MX" sz="1600" kern="1200" dirty="0">
            <a:latin typeface="Roboto" panose="02000000000000000000"/>
          </a:endParaRPr>
        </a:p>
        <a:p>
          <a:pPr marL="0"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600" kern="1200" dirty="0">
            <a:latin typeface="Roboto" panose="02000000000000000000"/>
          </a:endParaRPr>
        </a:p>
      </dsp:txBody>
      <dsp:txXfrm>
        <a:off x="2318819" y="2311423"/>
        <a:ext cx="3505598" cy="163830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1249318" y="345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Por medio del sindicato</a:t>
          </a:r>
        </a:p>
      </dsp:txBody>
      <dsp:txXfrm>
        <a:off x="1249318" y="345"/>
        <a:ext cx="2687904" cy="1612742"/>
      </dsp:txXfrm>
    </dsp:sp>
    <dsp:sp modelId="{17FBCBE8-63D0-4D31-97A6-F9195D1FEF3B}">
      <dsp:nvSpPr>
        <dsp:cNvPr id="0" name=""/>
        <dsp:cNvSpPr/>
      </dsp:nvSpPr>
      <dsp:spPr>
        <a:xfrm>
          <a:off x="4206013" y="345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CCT: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Obtener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Revisar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Hacer cumplir</a:t>
          </a:r>
        </a:p>
      </dsp:txBody>
      <dsp:txXfrm>
        <a:off x="4206013" y="345"/>
        <a:ext cx="2687904" cy="1612742"/>
      </dsp:txXfrm>
    </dsp:sp>
    <dsp:sp modelId="{D00B6FF5-9E52-4AA1-8BE0-779456FBD144}">
      <dsp:nvSpPr>
        <dsp:cNvPr id="0" name=""/>
        <dsp:cNvSpPr/>
      </dsp:nvSpPr>
      <dsp:spPr>
        <a:xfrm>
          <a:off x="1249318" y="1881878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Conciliación</a:t>
          </a:r>
        </a:p>
      </dsp:txBody>
      <dsp:txXfrm>
        <a:off x="1249318" y="1881878"/>
        <a:ext cx="2687904" cy="1612742"/>
      </dsp:txXfrm>
    </dsp:sp>
    <dsp:sp modelId="{AFE8E3CC-BD54-484F-8F95-42E5BF0BF6B4}">
      <dsp:nvSpPr>
        <dsp:cNvPr id="0" name=""/>
        <dsp:cNvSpPr/>
      </dsp:nvSpPr>
      <dsp:spPr>
        <a:xfrm>
          <a:off x="4206013" y="1881878"/>
          <a:ext cx="2687904" cy="1612742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Decisión de las personas cubiertas por CCT</a:t>
          </a:r>
        </a:p>
      </dsp:txBody>
      <dsp:txXfrm>
        <a:off x="4206013" y="1881878"/>
        <a:ext cx="2687904" cy="161274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1285683" y="1138"/>
          <a:ext cx="2551620" cy="1530972"/>
        </a:xfrm>
        <a:prstGeom prst="rect">
          <a:avLst/>
        </a:prstGeom>
        <a:solidFill>
          <a:srgbClr val="6192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bg1"/>
              </a:solidFill>
              <a:latin typeface="Roboto" panose="02000000000000000000"/>
            </a:rPr>
            <a:t>ES PARTE INTEGRAL DEL TMEC</a:t>
          </a:r>
        </a:p>
      </dsp:txBody>
      <dsp:txXfrm>
        <a:off x="1285683" y="1138"/>
        <a:ext cx="2551620" cy="1530972"/>
      </dsp:txXfrm>
    </dsp:sp>
    <dsp:sp modelId="{17FBCBE8-63D0-4D31-97A6-F9195D1FEF3B}">
      <dsp:nvSpPr>
        <dsp:cNvPr id="0" name=""/>
        <dsp:cNvSpPr/>
      </dsp:nvSpPr>
      <dsp:spPr>
        <a:xfrm>
          <a:off x="4092465" y="1138"/>
          <a:ext cx="2551620" cy="1530972"/>
        </a:xfrm>
        <a:prstGeom prst="rect">
          <a:avLst/>
        </a:prstGeom>
        <a:solidFill>
          <a:srgbClr val="6192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ANEXO 31-A EEUU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ANEXO 31-B CANADÁ</a:t>
          </a:r>
        </a:p>
      </dsp:txBody>
      <dsp:txXfrm>
        <a:off x="4092465" y="1138"/>
        <a:ext cx="2551620" cy="1530972"/>
      </dsp:txXfrm>
    </dsp:sp>
    <dsp:sp modelId="{D00B6FF5-9E52-4AA1-8BE0-779456FBD144}">
      <dsp:nvSpPr>
        <dsp:cNvPr id="0" name=""/>
        <dsp:cNvSpPr/>
      </dsp:nvSpPr>
      <dsp:spPr>
        <a:xfrm>
          <a:off x="1220566" y="1798915"/>
          <a:ext cx="2681854" cy="1981858"/>
        </a:xfrm>
        <a:prstGeom prst="rect">
          <a:avLst/>
        </a:prstGeom>
        <a:solidFill>
          <a:srgbClr val="6192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Para reparar violaciones a Libertad sindical y negociación colectiva</a:t>
          </a:r>
        </a:p>
      </dsp:txBody>
      <dsp:txXfrm>
        <a:off x="1220566" y="1798915"/>
        <a:ext cx="2681854" cy="1981858"/>
      </dsp:txXfrm>
    </dsp:sp>
    <dsp:sp modelId="{AFE8E3CC-BD54-484F-8F95-42E5BF0BF6B4}">
      <dsp:nvSpPr>
        <dsp:cNvPr id="0" name=""/>
        <dsp:cNvSpPr/>
      </dsp:nvSpPr>
      <dsp:spPr>
        <a:xfrm>
          <a:off x="4157582" y="1787272"/>
          <a:ext cx="2551620" cy="2005144"/>
        </a:xfrm>
        <a:prstGeom prst="rect">
          <a:avLst/>
        </a:prstGeom>
        <a:solidFill>
          <a:srgbClr val="6192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2400" kern="1200" dirty="0">
              <a:latin typeface="Roboto" panose="02000000000000000000"/>
            </a:rPr>
            <a:t>COMETIDAS EN empresas exportadoras al amparo del TMEC</a:t>
          </a:r>
        </a:p>
      </dsp:txBody>
      <dsp:txXfrm>
        <a:off x="4157582" y="1787272"/>
        <a:ext cx="2551620" cy="200514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1285683" y="1138"/>
          <a:ext cx="2551620" cy="1530972"/>
        </a:xfrm>
        <a:prstGeom prst="rect">
          <a:avLst/>
        </a:prstGeom>
        <a:solidFill>
          <a:srgbClr val="6192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Sanciones comerciales que afectan bienes o servicios producidos en esas empresas</a:t>
          </a:r>
          <a:endParaRPr lang="es-MX" sz="1600" b="1" kern="1200" dirty="0">
            <a:solidFill>
              <a:schemeClr val="bg1"/>
            </a:solidFill>
            <a:latin typeface="Roboto" panose="02000000000000000000"/>
          </a:endParaRPr>
        </a:p>
      </dsp:txBody>
      <dsp:txXfrm>
        <a:off x="1285683" y="1138"/>
        <a:ext cx="2551620" cy="1530972"/>
      </dsp:txXfrm>
    </dsp:sp>
    <dsp:sp modelId="{17FBCBE8-63D0-4D31-97A6-F9195D1FEF3B}">
      <dsp:nvSpPr>
        <dsp:cNvPr id="0" name=""/>
        <dsp:cNvSpPr/>
      </dsp:nvSpPr>
      <dsp:spPr>
        <a:xfrm>
          <a:off x="4092465" y="1138"/>
          <a:ext cx="2551620" cy="1530972"/>
        </a:xfrm>
        <a:prstGeom prst="rect">
          <a:avLst/>
        </a:prstGeom>
        <a:solidFill>
          <a:srgbClr val="6192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Para MX, basta con que se presuma una violación para activar el MLRR</a:t>
          </a:r>
        </a:p>
      </dsp:txBody>
      <dsp:txXfrm>
        <a:off x="4092465" y="1138"/>
        <a:ext cx="2551620" cy="1530972"/>
      </dsp:txXfrm>
    </dsp:sp>
    <dsp:sp modelId="{D00B6FF5-9E52-4AA1-8BE0-779456FBD144}">
      <dsp:nvSpPr>
        <dsp:cNvPr id="0" name=""/>
        <dsp:cNvSpPr/>
      </dsp:nvSpPr>
      <dsp:spPr>
        <a:xfrm>
          <a:off x="1220566" y="1798915"/>
          <a:ext cx="2681854" cy="1981858"/>
        </a:xfrm>
        <a:prstGeom prst="rect">
          <a:avLst/>
        </a:prstGeom>
        <a:solidFill>
          <a:srgbClr val="6192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Cuando se activa el MLRR, el Gobierno de México tiene la carga de probar que no se violan los derechos colectivos</a:t>
          </a:r>
        </a:p>
      </dsp:txBody>
      <dsp:txXfrm>
        <a:off x="1220566" y="1798915"/>
        <a:ext cx="2681854" cy="1981858"/>
      </dsp:txXfrm>
    </dsp:sp>
    <dsp:sp modelId="{AFE8E3CC-BD54-484F-8F95-42E5BF0BF6B4}">
      <dsp:nvSpPr>
        <dsp:cNvPr id="0" name=""/>
        <dsp:cNvSpPr/>
      </dsp:nvSpPr>
      <dsp:spPr>
        <a:xfrm>
          <a:off x="4157582" y="1787272"/>
          <a:ext cx="2551620" cy="2005144"/>
        </a:xfrm>
        <a:prstGeom prst="rect">
          <a:avLst/>
        </a:prstGeom>
        <a:solidFill>
          <a:srgbClr val="6192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kern="1200" dirty="0">
              <a:latin typeface="Roboto" panose="02000000000000000000"/>
            </a:rPr>
            <a:t>Para evitar sanciones patrones y sindicatos deben demostrar que se respetan los derechos o reparar las violaciones cometidas </a:t>
          </a:r>
        </a:p>
      </dsp:txBody>
      <dsp:txXfrm>
        <a:off x="4157582" y="1787272"/>
        <a:ext cx="2551620" cy="20051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903521" y="1647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Reforma constitucional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17 febrero 2017</a:t>
          </a:r>
        </a:p>
      </dsp:txBody>
      <dsp:txXfrm>
        <a:off x="903521" y="1647"/>
        <a:ext cx="2915584" cy="1749350"/>
      </dsp:txXfrm>
    </dsp:sp>
    <dsp:sp modelId="{17FBCBE8-63D0-4D31-97A6-F9195D1FEF3B}">
      <dsp:nvSpPr>
        <dsp:cNvPr id="0" name=""/>
        <dsp:cNvSpPr/>
      </dsp:nvSpPr>
      <dsp:spPr>
        <a:xfrm>
          <a:off x="4110663" y="1647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Tratado México-Estados Unidos-Canadá (T-MEC) y Capítulo 23</a:t>
          </a:r>
        </a:p>
      </dsp:txBody>
      <dsp:txXfrm>
        <a:off x="4110663" y="1647"/>
        <a:ext cx="2915584" cy="1749350"/>
      </dsp:txXfrm>
    </dsp:sp>
    <dsp:sp modelId="{D00B6FF5-9E52-4AA1-8BE0-779456FBD144}">
      <dsp:nvSpPr>
        <dsp:cNvPr id="0" name=""/>
        <dsp:cNvSpPr/>
      </dsp:nvSpPr>
      <dsp:spPr>
        <a:xfrm>
          <a:off x="903521" y="2042556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Reforma Ley Federal del Trabajo 2019</a:t>
          </a:r>
        </a:p>
      </dsp:txBody>
      <dsp:txXfrm>
        <a:off x="903521" y="2042556"/>
        <a:ext cx="2915584" cy="1749350"/>
      </dsp:txXfrm>
    </dsp:sp>
    <dsp:sp modelId="{AFE8E3CC-BD54-484F-8F95-42E5BF0BF6B4}">
      <dsp:nvSpPr>
        <dsp:cNvPr id="0" name=""/>
        <dsp:cNvSpPr/>
      </dsp:nvSpPr>
      <dsp:spPr>
        <a:xfrm>
          <a:off x="4110663" y="2042556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800" kern="1200" dirty="0">
              <a:latin typeface="Roboto" panose="02000000000000000000"/>
            </a:rPr>
            <a:t>Reforma a leyes locales</a:t>
          </a:r>
        </a:p>
      </dsp:txBody>
      <dsp:txXfrm>
        <a:off x="4110663" y="2042556"/>
        <a:ext cx="2915584" cy="17493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903521" y="1647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JUSTICIA COTIDIANA A CARGO DEL PODER JUDICIAL</a:t>
          </a:r>
        </a:p>
      </dsp:txBody>
      <dsp:txXfrm>
        <a:off x="903521" y="1647"/>
        <a:ext cx="2915584" cy="1749350"/>
      </dsp:txXfrm>
    </dsp:sp>
    <dsp:sp modelId="{17FBCBE8-63D0-4D31-97A6-F9195D1FEF3B}">
      <dsp:nvSpPr>
        <dsp:cNvPr id="0" name=""/>
        <dsp:cNvSpPr/>
      </dsp:nvSpPr>
      <dsp:spPr>
        <a:xfrm>
          <a:off x="4110663" y="1647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CONCILIACIÓN</a:t>
          </a:r>
        </a:p>
      </dsp:txBody>
      <dsp:txXfrm>
        <a:off x="4110663" y="1647"/>
        <a:ext cx="2915584" cy="1749350"/>
      </dsp:txXfrm>
    </dsp:sp>
    <dsp:sp modelId="{D00B6FF5-9E52-4AA1-8BE0-779456FBD144}">
      <dsp:nvSpPr>
        <dsp:cNvPr id="0" name=""/>
        <dsp:cNvSpPr/>
      </dsp:nvSpPr>
      <dsp:spPr>
        <a:xfrm>
          <a:off x="903521" y="2042556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CENTRO FEDERAL DE CONCILIACIÓN Y REGISTRO LABORAL</a:t>
          </a:r>
        </a:p>
      </dsp:txBody>
      <dsp:txXfrm>
        <a:off x="903521" y="2042556"/>
        <a:ext cx="2915584" cy="1749350"/>
      </dsp:txXfrm>
    </dsp:sp>
    <dsp:sp modelId="{AFE8E3CC-BD54-484F-8F95-42E5BF0BF6B4}">
      <dsp:nvSpPr>
        <dsp:cNvPr id="0" name=""/>
        <dsp:cNvSpPr/>
      </dsp:nvSpPr>
      <dsp:spPr>
        <a:xfrm>
          <a:off x="4110663" y="2042556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kern="1200" dirty="0">
              <a:latin typeface="Roboto" panose="02000000000000000000"/>
            </a:rPr>
            <a:t>NEGOCIACIÓN COLECTIVA AUTÉNTICA</a:t>
          </a:r>
        </a:p>
        <a:p>
          <a:pPr marL="0"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DEMOCRACIA Y TRANSPARENCIA SINDICAL</a:t>
          </a:r>
        </a:p>
      </dsp:txBody>
      <dsp:txXfrm>
        <a:off x="4110663" y="2042556"/>
        <a:ext cx="2915584" cy="17493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903521" y="1647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Mejorar el ejercicio de los derechos laborales individuales o colectivos</a:t>
          </a:r>
        </a:p>
      </dsp:txBody>
      <dsp:txXfrm>
        <a:off x="903521" y="1647"/>
        <a:ext cx="2915584" cy="1749350"/>
      </dsp:txXfrm>
    </dsp:sp>
    <dsp:sp modelId="{17FBCBE8-63D0-4D31-97A6-F9195D1FEF3B}">
      <dsp:nvSpPr>
        <dsp:cNvPr id="0" name=""/>
        <dsp:cNvSpPr/>
      </dsp:nvSpPr>
      <dsp:spPr>
        <a:xfrm>
          <a:off x="4110663" y="1647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Revertir la precariedad laboral generada por el modelo económico neoliberal</a:t>
          </a:r>
        </a:p>
      </dsp:txBody>
      <dsp:txXfrm>
        <a:off x="4110663" y="1647"/>
        <a:ext cx="2915584" cy="1749350"/>
      </dsp:txXfrm>
    </dsp:sp>
    <dsp:sp modelId="{D00B6FF5-9E52-4AA1-8BE0-779456FBD144}">
      <dsp:nvSpPr>
        <dsp:cNvPr id="0" name=""/>
        <dsp:cNvSpPr/>
      </dsp:nvSpPr>
      <dsp:spPr>
        <a:xfrm>
          <a:off x="903521" y="2042556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latin typeface="Roboto" panose="02000000000000000000"/>
            </a:rPr>
            <a:t>Aumentar la efectividad de los derechos de las personas trabajadoras</a:t>
          </a:r>
        </a:p>
      </dsp:txBody>
      <dsp:txXfrm>
        <a:off x="903521" y="2042556"/>
        <a:ext cx="2915584" cy="1749350"/>
      </dsp:txXfrm>
    </dsp:sp>
    <dsp:sp modelId="{AFE8E3CC-BD54-484F-8F95-42E5BF0BF6B4}">
      <dsp:nvSpPr>
        <dsp:cNvPr id="0" name=""/>
        <dsp:cNvSpPr/>
      </dsp:nvSpPr>
      <dsp:spPr>
        <a:xfrm>
          <a:off x="4110663" y="2042556"/>
          <a:ext cx="2915584" cy="1749350"/>
        </a:xfrm>
        <a:prstGeom prst="rect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kern="1200" dirty="0">
              <a:latin typeface="Roboto" panose="02000000000000000000"/>
            </a:rPr>
            <a:t>Recuperar derechos ciudadanos en la fuente de trabajo</a:t>
          </a:r>
        </a:p>
      </dsp:txBody>
      <dsp:txXfrm>
        <a:off x="4110663" y="2042556"/>
        <a:ext cx="2915584" cy="17493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903521" y="1647"/>
          <a:ext cx="2915584" cy="1749350"/>
        </a:xfrm>
        <a:prstGeom prst="rect">
          <a:avLst/>
        </a:prstGeom>
        <a:solidFill>
          <a:srgbClr val="6192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bg1"/>
              </a:solidFill>
              <a:latin typeface="Roboto" panose="02000000000000000000"/>
            </a:rPr>
            <a:t>Derechos humanos laborales</a:t>
          </a:r>
        </a:p>
      </dsp:txBody>
      <dsp:txXfrm>
        <a:off x="903521" y="1647"/>
        <a:ext cx="2915584" cy="1749350"/>
      </dsp:txXfrm>
    </dsp:sp>
    <dsp:sp modelId="{17FBCBE8-63D0-4D31-97A6-F9195D1FEF3B}">
      <dsp:nvSpPr>
        <dsp:cNvPr id="0" name=""/>
        <dsp:cNvSpPr/>
      </dsp:nvSpPr>
      <dsp:spPr>
        <a:xfrm>
          <a:off x="4110663" y="1647"/>
          <a:ext cx="2915584" cy="1749350"/>
        </a:xfrm>
        <a:prstGeom prst="rect">
          <a:avLst/>
        </a:prstGeom>
        <a:solidFill>
          <a:srgbClr val="6192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Libertad de sindicación y libertad sindical</a:t>
          </a:r>
        </a:p>
      </dsp:txBody>
      <dsp:txXfrm>
        <a:off x="4110663" y="1647"/>
        <a:ext cx="2915584" cy="1749350"/>
      </dsp:txXfrm>
    </dsp:sp>
    <dsp:sp modelId="{D00B6FF5-9E52-4AA1-8BE0-779456FBD144}">
      <dsp:nvSpPr>
        <dsp:cNvPr id="0" name=""/>
        <dsp:cNvSpPr/>
      </dsp:nvSpPr>
      <dsp:spPr>
        <a:xfrm>
          <a:off x="903521" y="2042556"/>
          <a:ext cx="2915584" cy="1749350"/>
        </a:xfrm>
        <a:prstGeom prst="rect">
          <a:avLst/>
        </a:prstGeom>
        <a:solidFill>
          <a:srgbClr val="6192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Negociación colectiva</a:t>
          </a:r>
        </a:p>
      </dsp:txBody>
      <dsp:txXfrm>
        <a:off x="903521" y="2042556"/>
        <a:ext cx="2915584" cy="1749350"/>
      </dsp:txXfrm>
    </dsp:sp>
    <dsp:sp modelId="{AFE8E3CC-BD54-484F-8F95-42E5BF0BF6B4}">
      <dsp:nvSpPr>
        <dsp:cNvPr id="0" name=""/>
        <dsp:cNvSpPr/>
      </dsp:nvSpPr>
      <dsp:spPr>
        <a:xfrm>
          <a:off x="4110663" y="2042556"/>
          <a:ext cx="2915584" cy="1749350"/>
        </a:xfrm>
        <a:prstGeom prst="rect">
          <a:avLst/>
        </a:prstGeom>
        <a:solidFill>
          <a:srgbClr val="6192B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Huelga</a:t>
          </a:r>
        </a:p>
      </dsp:txBody>
      <dsp:txXfrm>
        <a:off x="4110663" y="2042556"/>
        <a:ext cx="2915584" cy="17493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914997" y="345"/>
          <a:ext cx="3356547" cy="1612742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Instrumento de auto defensa.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(sindicalismo de clase)</a:t>
          </a:r>
        </a:p>
      </dsp:txBody>
      <dsp:txXfrm>
        <a:off x="914997" y="345"/>
        <a:ext cx="3356547" cy="1612742"/>
      </dsp:txXfrm>
    </dsp:sp>
    <dsp:sp modelId="{17FBCBE8-63D0-4D31-97A6-F9195D1FEF3B}">
      <dsp:nvSpPr>
        <dsp:cNvPr id="0" name=""/>
        <dsp:cNvSpPr/>
      </dsp:nvSpPr>
      <dsp:spPr>
        <a:xfrm>
          <a:off x="4540335" y="345"/>
          <a:ext cx="2687904" cy="1612742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Obtener derechos para personas trabajadoras</a:t>
          </a:r>
        </a:p>
      </dsp:txBody>
      <dsp:txXfrm>
        <a:off x="4540335" y="345"/>
        <a:ext cx="2687904" cy="1612742"/>
      </dsp:txXfrm>
    </dsp:sp>
    <dsp:sp modelId="{D00B6FF5-9E52-4AA1-8BE0-779456FBD144}">
      <dsp:nvSpPr>
        <dsp:cNvPr id="0" name=""/>
        <dsp:cNvSpPr/>
      </dsp:nvSpPr>
      <dsp:spPr>
        <a:xfrm>
          <a:off x="1249318" y="1881878"/>
          <a:ext cx="2687904" cy="1612742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Defensa de intereses comunes</a:t>
          </a:r>
        </a:p>
      </dsp:txBody>
      <dsp:txXfrm>
        <a:off x="1249318" y="1881878"/>
        <a:ext cx="2687904" cy="1612742"/>
      </dsp:txXfrm>
    </dsp:sp>
    <dsp:sp modelId="{AFE8E3CC-BD54-484F-8F95-42E5BF0BF6B4}">
      <dsp:nvSpPr>
        <dsp:cNvPr id="0" name=""/>
        <dsp:cNvSpPr/>
      </dsp:nvSpPr>
      <dsp:spPr>
        <a:xfrm>
          <a:off x="4206013" y="1881878"/>
          <a:ext cx="2687904" cy="1612742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Mejorar las condiciones de trabajo</a:t>
          </a:r>
        </a:p>
      </dsp:txBody>
      <dsp:txXfrm>
        <a:off x="4206013" y="1881878"/>
        <a:ext cx="2687904" cy="161274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1178" y="21826"/>
          <a:ext cx="4258216" cy="1692185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Autonomía: Redactar estatutos. Elegir representantes. Organizar administración y actividades. C87 OIT</a:t>
          </a:r>
        </a:p>
      </dsp:txBody>
      <dsp:txXfrm>
        <a:off x="1178" y="21826"/>
        <a:ext cx="4258216" cy="1692185"/>
      </dsp:txXfrm>
    </dsp:sp>
    <dsp:sp modelId="{17FBCBE8-63D0-4D31-97A6-F9195D1FEF3B}">
      <dsp:nvSpPr>
        <dsp:cNvPr id="0" name=""/>
        <dsp:cNvSpPr/>
      </dsp:nvSpPr>
      <dsp:spPr>
        <a:xfrm>
          <a:off x="4541425" y="21826"/>
          <a:ext cx="4091169" cy="1692185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Autonomía: Protección vs actos de injerencia del patrón en su constitución, funcionamiento y administración. C98 OIT</a:t>
          </a:r>
        </a:p>
      </dsp:txBody>
      <dsp:txXfrm>
        <a:off x="4541425" y="21826"/>
        <a:ext cx="4091169" cy="1692185"/>
      </dsp:txXfrm>
    </dsp:sp>
    <dsp:sp modelId="{D00B6FF5-9E52-4AA1-8BE0-779456FBD144}">
      <dsp:nvSpPr>
        <dsp:cNvPr id="0" name=""/>
        <dsp:cNvSpPr/>
      </dsp:nvSpPr>
      <dsp:spPr>
        <a:xfrm>
          <a:off x="0" y="1996043"/>
          <a:ext cx="4255142" cy="1692185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No disolución administrativa. Art 370 LFT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No quedar en estado de indefensión. Art 364 bis LFT</a:t>
          </a:r>
        </a:p>
      </dsp:txBody>
      <dsp:txXfrm>
        <a:off x="0" y="1996043"/>
        <a:ext cx="4255142" cy="1692185"/>
      </dsp:txXfrm>
    </dsp:sp>
    <dsp:sp modelId="{AFE8E3CC-BD54-484F-8F95-42E5BF0BF6B4}">
      <dsp:nvSpPr>
        <dsp:cNvPr id="0" name=""/>
        <dsp:cNvSpPr/>
      </dsp:nvSpPr>
      <dsp:spPr>
        <a:xfrm>
          <a:off x="4552213" y="1996043"/>
          <a:ext cx="4066520" cy="1692185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latin typeface="Roboto" panose="02000000000000000000"/>
            </a:rPr>
            <a:t>Disponer de facilidades para el desempeño rápido y eficaz de sus funciones. C135 OIT</a:t>
          </a:r>
        </a:p>
      </dsp:txBody>
      <dsp:txXfrm>
        <a:off x="4552213" y="1996043"/>
        <a:ext cx="4066520" cy="16921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1249318" y="345"/>
          <a:ext cx="2687904" cy="1612742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Democracia Sindical</a:t>
          </a:r>
        </a:p>
      </dsp:txBody>
      <dsp:txXfrm>
        <a:off x="1249318" y="345"/>
        <a:ext cx="2687904" cy="1612742"/>
      </dsp:txXfrm>
    </dsp:sp>
    <dsp:sp modelId="{17FBCBE8-63D0-4D31-97A6-F9195D1FEF3B}">
      <dsp:nvSpPr>
        <dsp:cNvPr id="0" name=""/>
        <dsp:cNvSpPr/>
      </dsp:nvSpPr>
      <dsp:spPr>
        <a:xfrm>
          <a:off x="4206013" y="345"/>
          <a:ext cx="2687904" cy="1612742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Transparencia</a:t>
          </a:r>
        </a:p>
      </dsp:txBody>
      <dsp:txXfrm>
        <a:off x="4206013" y="345"/>
        <a:ext cx="2687904" cy="1612742"/>
      </dsp:txXfrm>
    </dsp:sp>
    <dsp:sp modelId="{D00B6FF5-9E52-4AA1-8BE0-779456FBD144}">
      <dsp:nvSpPr>
        <dsp:cNvPr id="0" name=""/>
        <dsp:cNvSpPr/>
      </dsp:nvSpPr>
      <dsp:spPr>
        <a:xfrm>
          <a:off x="1249318" y="1881878"/>
          <a:ext cx="2687904" cy="1612742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Género</a:t>
          </a:r>
        </a:p>
      </dsp:txBody>
      <dsp:txXfrm>
        <a:off x="1249318" y="1881878"/>
        <a:ext cx="2687904" cy="1612742"/>
      </dsp:txXfrm>
    </dsp:sp>
    <dsp:sp modelId="{AFE8E3CC-BD54-484F-8F95-42E5BF0BF6B4}">
      <dsp:nvSpPr>
        <dsp:cNvPr id="0" name=""/>
        <dsp:cNvSpPr/>
      </dsp:nvSpPr>
      <dsp:spPr>
        <a:xfrm>
          <a:off x="4206013" y="1881878"/>
          <a:ext cx="2687904" cy="1612742"/>
        </a:xfrm>
        <a:prstGeom prst="rect">
          <a:avLst/>
        </a:prstGeom>
        <a:solidFill>
          <a:srgbClr val="387D6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Función del Centro Federal de Conciliación y Registro Laboral</a:t>
          </a:r>
        </a:p>
      </dsp:txBody>
      <dsp:txXfrm>
        <a:off x="4206013" y="1881878"/>
        <a:ext cx="2687904" cy="161274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F02C1-ABAF-4ACF-9260-3EEAA4BE6DC0}">
      <dsp:nvSpPr>
        <dsp:cNvPr id="0" name=""/>
        <dsp:cNvSpPr/>
      </dsp:nvSpPr>
      <dsp:spPr>
        <a:xfrm>
          <a:off x="1370393" y="1499"/>
          <a:ext cx="2572594" cy="1543556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Entre sindicato y empresa</a:t>
          </a:r>
        </a:p>
      </dsp:txBody>
      <dsp:txXfrm>
        <a:off x="1370393" y="1499"/>
        <a:ext cx="2572594" cy="1543556"/>
      </dsp:txXfrm>
    </dsp:sp>
    <dsp:sp modelId="{17FBCBE8-63D0-4D31-97A6-F9195D1FEF3B}">
      <dsp:nvSpPr>
        <dsp:cNvPr id="0" name=""/>
        <dsp:cNvSpPr/>
      </dsp:nvSpPr>
      <dsp:spPr>
        <a:xfrm>
          <a:off x="4200248" y="1499"/>
          <a:ext cx="2572594" cy="1543556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Se pactan las condiciones de trabajo</a:t>
          </a:r>
        </a:p>
      </dsp:txBody>
      <dsp:txXfrm>
        <a:off x="4200248" y="1499"/>
        <a:ext cx="2572594" cy="1543556"/>
      </dsp:txXfrm>
    </dsp:sp>
    <dsp:sp modelId="{D00B6FF5-9E52-4AA1-8BE0-779456FBD144}">
      <dsp:nvSpPr>
        <dsp:cNvPr id="0" name=""/>
        <dsp:cNvSpPr/>
      </dsp:nvSpPr>
      <dsp:spPr>
        <a:xfrm>
          <a:off x="1370393" y="1802316"/>
          <a:ext cx="2572594" cy="1543556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Revisable</a:t>
          </a:r>
        </a:p>
      </dsp:txBody>
      <dsp:txXfrm>
        <a:off x="1370393" y="1802316"/>
        <a:ext cx="2572594" cy="1543556"/>
      </dsp:txXfrm>
    </dsp:sp>
    <dsp:sp modelId="{AFE8E3CC-BD54-484F-8F95-42E5BF0BF6B4}">
      <dsp:nvSpPr>
        <dsp:cNvPr id="0" name=""/>
        <dsp:cNvSpPr/>
      </dsp:nvSpPr>
      <dsp:spPr>
        <a:xfrm>
          <a:off x="4200248" y="1934954"/>
          <a:ext cx="2572594" cy="1278281"/>
        </a:xfrm>
        <a:prstGeom prst="rect">
          <a:avLst/>
        </a:prstGeom>
        <a:solidFill>
          <a:srgbClr val="E84A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latin typeface="Roboto" panose="02000000000000000000"/>
            </a:rPr>
            <a:t>Aprobación por las personas cubiertas</a:t>
          </a:r>
        </a:p>
      </dsp:txBody>
      <dsp:txXfrm>
        <a:off x="4200248" y="1934954"/>
        <a:ext cx="2572594" cy="1278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EB8FA-6D97-4E04-A548-305EF2F927B8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50880-768A-43A7-BF89-9BDB9D32AF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5410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A32725-9DF6-4D47-AD33-196BF85BF84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34919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8613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6869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3948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2061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265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C2BFF3-8EB6-6D47-BAE2-C6440DD150EE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89573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36462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1359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2969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4171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1813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59975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0313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5878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962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6997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183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5997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52513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280E3B-6311-4C59-9C42-F4C7AF90B9B5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0664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05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842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74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492221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554987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046355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412111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543298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979328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977312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297141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55961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625934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712906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723866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6048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238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2113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883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646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1705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95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7EE72-1A65-435E-9885-968E0F5B736C}" type="datetimeFigureOut">
              <a:rPr lang="es-MX" smtClean="0"/>
              <a:t>11/08/2022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2AFA4-889D-4D50-BD03-28D548FC37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2799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FA217-DD47-014B-B3F4-1CC7ED2C0000}" type="datetimeFigureOut">
              <a:rPr lang="es-ES" smtClean="0"/>
              <a:t>11/08/2022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49C2B-1D4C-9E4B-8B53-C36E35A738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3646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8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8.xml"/><Relationship Id="rId5" Type="http://schemas.openxmlformats.org/officeDocument/2006/relationships/image" Target="../media/image4.png"/><Relationship Id="rId10" Type="http://schemas.microsoft.com/office/2007/relationships/diagramDrawing" Target="../diagrams/drawing8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9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9.xml"/><Relationship Id="rId5" Type="http://schemas.openxmlformats.org/officeDocument/2006/relationships/image" Target="../media/image4.png"/><Relationship Id="rId10" Type="http://schemas.microsoft.com/office/2007/relationships/diagramDrawing" Target="../diagrams/drawing9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0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0.xml"/><Relationship Id="rId5" Type="http://schemas.openxmlformats.org/officeDocument/2006/relationships/image" Target="../media/image4.png"/><Relationship Id="rId10" Type="http://schemas.microsoft.com/office/2007/relationships/diagramDrawing" Target="../diagrams/drawing10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1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1.xml"/><Relationship Id="rId5" Type="http://schemas.openxmlformats.org/officeDocument/2006/relationships/image" Target="../media/image4.png"/><Relationship Id="rId10" Type="http://schemas.microsoft.com/office/2007/relationships/diagramDrawing" Target="../diagrams/drawing11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2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2.xml"/><Relationship Id="rId5" Type="http://schemas.openxmlformats.org/officeDocument/2006/relationships/image" Target="../media/image4.png"/><Relationship Id="rId10" Type="http://schemas.microsoft.com/office/2007/relationships/diagramDrawing" Target="../diagrams/drawing12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3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3.xml"/><Relationship Id="rId5" Type="http://schemas.openxmlformats.org/officeDocument/2006/relationships/image" Target="../media/image4.png"/><Relationship Id="rId10" Type="http://schemas.microsoft.com/office/2007/relationships/diagramDrawing" Target="../diagrams/drawing13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4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4.xml"/><Relationship Id="rId5" Type="http://schemas.openxmlformats.org/officeDocument/2006/relationships/image" Target="../media/image4.png"/><Relationship Id="rId10" Type="http://schemas.microsoft.com/office/2007/relationships/diagramDrawing" Target="../diagrams/drawing14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5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5.xml"/><Relationship Id="rId5" Type="http://schemas.openxmlformats.org/officeDocument/2006/relationships/image" Target="../media/image4.png"/><Relationship Id="rId10" Type="http://schemas.microsoft.com/office/2007/relationships/diagramDrawing" Target="../diagrams/drawing15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6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6.xml"/><Relationship Id="rId5" Type="http://schemas.openxmlformats.org/officeDocument/2006/relationships/image" Target="../media/image4.png"/><Relationship Id="rId10" Type="http://schemas.microsoft.com/office/2007/relationships/diagramDrawing" Target="../diagrams/drawing16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10" Type="http://schemas.microsoft.com/office/2007/relationships/diagramDrawing" Target="../diagrams/drawing1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7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7.xml"/><Relationship Id="rId5" Type="http://schemas.openxmlformats.org/officeDocument/2006/relationships/image" Target="../media/image4.png"/><Relationship Id="rId10" Type="http://schemas.microsoft.com/office/2007/relationships/diagramDrawing" Target="../diagrams/drawing17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8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8.xml"/><Relationship Id="rId5" Type="http://schemas.openxmlformats.org/officeDocument/2006/relationships/image" Target="../media/image4.png"/><Relationship Id="rId10" Type="http://schemas.microsoft.com/office/2007/relationships/diagramDrawing" Target="../diagrams/drawing18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image" Target="../media/image4.png"/><Relationship Id="rId10" Type="http://schemas.microsoft.com/office/2007/relationships/diagramDrawing" Target="../diagrams/drawing2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image" Target="../media/image4.png"/><Relationship Id="rId10" Type="http://schemas.microsoft.com/office/2007/relationships/diagramDrawing" Target="../diagrams/drawing3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image" Target="../media/image4.png"/><Relationship Id="rId10" Type="http://schemas.microsoft.com/office/2007/relationships/diagramDrawing" Target="../diagrams/drawing4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5" Type="http://schemas.openxmlformats.org/officeDocument/2006/relationships/image" Target="../media/image4.png"/><Relationship Id="rId10" Type="http://schemas.microsoft.com/office/2007/relationships/diagramDrawing" Target="../diagrams/drawing5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5" Type="http://schemas.openxmlformats.org/officeDocument/2006/relationships/image" Target="../media/image4.png"/><Relationship Id="rId10" Type="http://schemas.microsoft.com/office/2007/relationships/diagramDrawing" Target="../diagrams/drawing6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5" Type="http://schemas.openxmlformats.org/officeDocument/2006/relationships/image" Target="../media/image4.png"/><Relationship Id="rId10" Type="http://schemas.microsoft.com/office/2007/relationships/diagramDrawing" Target="../diagrams/drawing7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3"/>
            <a:ext cx="9198545" cy="6868127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61D8B15-B23A-4E2C-B0C0-19BD22D6F8E8}"/>
              </a:ext>
            </a:extLst>
          </p:cNvPr>
          <p:cNvSpPr txBox="1"/>
          <p:nvPr/>
        </p:nvSpPr>
        <p:spPr>
          <a:xfrm>
            <a:off x="1198965" y="2094841"/>
            <a:ext cx="659472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 spc="300" dirty="0">
                <a:latin typeface="Roboto" panose="02000000000000000000" pitchFamily="2" charset="0"/>
                <a:ea typeface="Roboto" panose="02000000000000000000" pitchFamily="2" charset="0"/>
              </a:rPr>
              <a:t>El nuevo modelo </a:t>
            </a:r>
            <a:r>
              <a:rPr lang="en-US" sz="3600" b="1" spc="300" dirty="0" err="1">
                <a:latin typeface="Roboto" panose="02000000000000000000" pitchFamily="2" charset="0"/>
                <a:ea typeface="Roboto" panose="02000000000000000000" pitchFamily="2" charset="0"/>
              </a:rPr>
              <a:t>laboral</a:t>
            </a:r>
            <a:r>
              <a:rPr lang="en-US" sz="3600" b="1" spc="3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3600" b="1" spc="300" dirty="0" err="1">
                <a:latin typeface="Roboto" panose="02000000000000000000" pitchFamily="2" charset="0"/>
                <a:ea typeface="Roboto" panose="02000000000000000000" pitchFamily="2" charset="0"/>
              </a:rPr>
              <a:t>en</a:t>
            </a:r>
            <a:r>
              <a:rPr lang="en-US" sz="3600" b="1" spc="300" dirty="0">
                <a:latin typeface="Roboto" panose="02000000000000000000" pitchFamily="2" charset="0"/>
                <a:ea typeface="Roboto" panose="02000000000000000000" pitchFamily="2" charset="0"/>
              </a:rPr>
              <a:t> México</a:t>
            </a:r>
            <a:endParaRPr lang="en-US" sz="3200" spc="3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E424228-85AF-4C16-96C4-BCA77080DD95}"/>
              </a:ext>
            </a:extLst>
          </p:cNvPr>
          <p:cNvSpPr txBox="1"/>
          <p:nvPr/>
        </p:nvSpPr>
        <p:spPr>
          <a:xfrm>
            <a:off x="2936600" y="6097893"/>
            <a:ext cx="626194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MX" sz="1100" i="1" dirty="0">
                <a:solidFill>
                  <a:srgbClr val="202124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El financiamiento es proporcionado por el Departamento de Trabajo de los Estados Unidos bajo el acuerdo de cooperación número IL-35868-21 75K. El 100% del costo total del proyecto o programa se financia con fondos federales.</a:t>
            </a:r>
            <a:endParaRPr lang="es-ES" altLang="es-MX" sz="1100" i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8" name="Imagen 7" descr="Texto&#10;&#10;Descripción generada automáticamente">
            <a:extLst>
              <a:ext uri="{FF2B5EF4-FFF2-40B4-BE49-F238E27FC236}">
                <a16:creationId xmlns:a16="http://schemas.microsoft.com/office/drawing/2014/main" id="{E5CA9749-673C-4093-AAAE-AF17A91C76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87" y="5421159"/>
            <a:ext cx="3845210" cy="62220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9AB7A45-5875-41FB-9B25-C0436BE6D5CE}"/>
              </a:ext>
            </a:extLst>
          </p:cNvPr>
          <p:cNvSpPr txBox="1"/>
          <p:nvPr/>
        </p:nvSpPr>
        <p:spPr>
          <a:xfrm>
            <a:off x="436005" y="345171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591389B-448D-4376-964B-3D942E118F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86" y="104434"/>
            <a:ext cx="3607151" cy="142009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3F4676D-C8C2-4874-8338-64E1237043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6325" y="4664773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4C7B434-B3BD-41EF-9671-852BE7C504A2}"/>
              </a:ext>
            </a:extLst>
          </p:cNvPr>
          <p:cNvSpPr/>
          <p:nvPr/>
        </p:nvSpPr>
        <p:spPr>
          <a:xfrm>
            <a:off x="371877" y="3826998"/>
            <a:ext cx="3168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pc="300" dirty="0">
                <a:latin typeface="Roboto" panose="02000000000000000000" pitchFamily="2" charset="0"/>
                <a:ea typeface="Roboto" panose="02000000000000000000" pitchFamily="2" charset="0"/>
              </a:rPr>
              <a:t>11 de </a:t>
            </a:r>
            <a:r>
              <a:rPr lang="en-US" spc="300" dirty="0" err="1">
                <a:latin typeface="Roboto" panose="02000000000000000000" pitchFamily="2" charset="0"/>
                <a:ea typeface="Roboto" panose="02000000000000000000" pitchFamily="2" charset="0"/>
              </a:rPr>
              <a:t>agosto</a:t>
            </a:r>
            <a:r>
              <a:rPr lang="en-US" spc="300" dirty="0">
                <a:latin typeface="Roboto" panose="02000000000000000000" pitchFamily="2" charset="0"/>
                <a:ea typeface="Roboto" panose="02000000000000000000" pitchFamily="2" charset="0"/>
              </a:rPr>
              <a:t> de 2022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83729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747170" y="1319426"/>
            <a:ext cx="72089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pc="300" dirty="0">
                <a:latin typeface="Roboto" panose="02000000000000000000" pitchFamily="2" charset="0"/>
              </a:rPr>
              <a:t>Derechos </a:t>
            </a:r>
            <a:r>
              <a:rPr lang="en-US" sz="2800" b="1" spc="300" dirty="0" err="1">
                <a:latin typeface="Roboto" panose="02000000000000000000" pitchFamily="2" charset="0"/>
              </a:rPr>
              <a:t>sindicales</a:t>
            </a:r>
            <a:r>
              <a:rPr lang="en-US" sz="2800" b="1" spc="300" dirty="0">
                <a:latin typeface="Roboto" panose="02000000000000000000" pitchFamily="2" charset="0"/>
              </a:rPr>
              <a:t>  de las personas </a:t>
            </a:r>
            <a:r>
              <a:rPr lang="en-US" sz="2800" b="1" spc="300" dirty="0" err="1">
                <a:latin typeface="Roboto" panose="02000000000000000000" pitchFamily="2" charset="0"/>
              </a:rPr>
              <a:t>trabajadoras</a:t>
            </a:r>
            <a:endParaRPr lang="es-MX" sz="28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/>
        </p:nvGraphicFramePr>
        <p:xfrm>
          <a:off x="424707" y="2365512"/>
          <a:ext cx="8143237" cy="3494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185615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767049" y="1577099"/>
            <a:ext cx="72089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pc="300" dirty="0" err="1">
                <a:latin typeface="Roboto" panose="02000000000000000000" pitchFamily="2" charset="0"/>
              </a:rPr>
              <a:t>Negociación</a:t>
            </a:r>
            <a:r>
              <a:rPr lang="en-US" sz="2800" b="1" spc="300" dirty="0">
                <a:latin typeface="Roboto" panose="02000000000000000000" pitchFamily="2" charset="0"/>
              </a:rPr>
              <a:t> </a:t>
            </a:r>
            <a:r>
              <a:rPr lang="en-US" sz="2800" b="1" spc="300" dirty="0" err="1">
                <a:latin typeface="Roboto" panose="02000000000000000000" pitchFamily="2" charset="0"/>
              </a:rPr>
              <a:t>colectiva</a:t>
            </a:r>
            <a:endParaRPr lang="en-US" sz="2800" b="1" spc="300" dirty="0">
              <a:latin typeface="Roboto" panose="02000000000000000000" pitchFamily="2" charset="0"/>
            </a:endParaRPr>
          </a:p>
          <a:p>
            <a:pPr algn="ctr"/>
            <a:r>
              <a:rPr lang="en-US" sz="2800" b="1" spc="300" dirty="0" err="1">
                <a:latin typeface="Roboto" panose="02000000000000000000" pitchFamily="2" charset="0"/>
              </a:rPr>
              <a:t>Contrato</a:t>
            </a:r>
            <a:r>
              <a:rPr lang="en-US" sz="2800" b="1" spc="300" dirty="0">
                <a:latin typeface="Roboto" panose="02000000000000000000" pitchFamily="2" charset="0"/>
              </a:rPr>
              <a:t> </a:t>
            </a:r>
            <a:r>
              <a:rPr lang="en-US" sz="2800" b="1" spc="300" dirty="0" err="1">
                <a:latin typeface="Roboto" panose="02000000000000000000" pitchFamily="2" charset="0"/>
              </a:rPr>
              <a:t>colectivo</a:t>
            </a:r>
            <a:r>
              <a:rPr lang="en-US" sz="2800" b="1" spc="300" dirty="0">
                <a:latin typeface="Roboto" panose="02000000000000000000" pitchFamily="2" charset="0"/>
              </a:rPr>
              <a:t> de </a:t>
            </a:r>
            <a:r>
              <a:rPr lang="en-US" sz="2800" b="1" spc="300" dirty="0" err="1">
                <a:latin typeface="Roboto" panose="02000000000000000000" pitchFamily="2" charset="0"/>
              </a:rPr>
              <a:t>trabajo</a:t>
            </a:r>
            <a:endParaRPr lang="en-US" sz="2800" b="1" spc="300" dirty="0">
              <a:latin typeface="Roboto" panose="02000000000000000000" pitchFamily="2" charset="0"/>
            </a:endParaRPr>
          </a:p>
          <a:p>
            <a:pPr algn="ctr"/>
            <a:endParaRPr lang="es-MX" sz="28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0937780"/>
              </p:ext>
            </p:extLst>
          </p:nvPr>
        </p:nvGraphicFramePr>
        <p:xfrm>
          <a:off x="381365" y="2667533"/>
          <a:ext cx="8143237" cy="3347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831328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1048624" y="1191238"/>
            <a:ext cx="658535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pc="300" dirty="0" err="1">
                <a:latin typeface="Roboto" panose="02000000000000000000" pitchFamily="2" charset="0"/>
              </a:rPr>
              <a:t>Negociación</a:t>
            </a:r>
            <a:r>
              <a:rPr lang="en-US" sz="2800" b="1" spc="300" dirty="0">
                <a:latin typeface="Roboto" panose="02000000000000000000" pitchFamily="2" charset="0"/>
              </a:rPr>
              <a:t> </a:t>
            </a:r>
            <a:r>
              <a:rPr lang="en-US" sz="2800" b="1" spc="300" dirty="0" err="1">
                <a:latin typeface="Roboto" panose="02000000000000000000" pitchFamily="2" charset="0"/>
              </a:rPr>
              <a:t>colectiva</a:t>
            </a:r>
            <a:endParaRPr lang="en-US" sz="2800" b="1" spc="300" dirty="0">
              <a:latin typeface="Roboto" panose="02000000000000000000" pitchFamily="2" charset="0"/>
            </a:endParaRPr>
          </a:p>
          <a:p>
            <a:pPr algn="ctr"/>
            <a:r>
              <a:rPr lang="en-US" sz="2800" b="1" spc="300" dirty="0" err="1">
                <a:latin typeface="Roboto" panose="02000000000000000000" pitchFamily="2" charset="0"/>
              </a:rPr>
              <a:t>Contrato</a:t>
            </a:r>
            <a:r>
              <a:rPr lang="en-US" sz="2800" b="1" spc="300" dirty="0">
                <a:latin typeface="Roboto" panose="02000000000000000000" pitchFamily="2" charset="0"/>
              </a:rPr>
              <a:t> </a:t>
            </a:r>
            <a:r>
              <a:rPr lang="en-US" sz="2800" b="1" spc="300" dirty="0" err="1">
                <a:latin typeface="Roboto" panose="02000000000000000000" pitchFamily="2" charset="0"/>
              </a:rPr>
              <a:t>colectivo</a:t>
            </a:r>
            <a:r>
              <a:rPr lang="en-US" sz="2800" b="1" spc="300" dirty="0">
                <a:latin typeface="Roboto" panose="02000000000000000000" pitchFamily="2" charset="0"/>
              </a:rPr>
              <a:t> de </a:t>
            </a:r>
            <a:r>
              <a:rPr lang="en-US" sz="2800" b="1" spc="300" dirty="0" err="1">
                <a:latin typeface="Roboto" panose="02000000000000000000" pitchFamily="2" charset="0"/>
              </a:rPr>
              <a:t>trabajo</a:t>
            </a:r>
            <a:endParaRPr lang="en-US" sz="2800" b="1" spc="300" dirty="0">
              <a:latin typeface="Roboto" panose="02000000000000000000" pitchFamily="2" charset="0"/>
            </a:endParaRPr>
          </a:p>
          <a:p>
            <a:pPr algn="ctr"/>
            <a:r>
              <a:rPr lang="en-US" sz="2800" b="1" spc="300" dirty="0">
                <a:latin typeface="Roboto" panose="02000000000000000000" pitchFamily="2" charset="0"/>
              </a:rPr>
              <a:t> </a:t>
            </a:r>
            <a:r>
              <a:rPr lang="en-US" sz="2800" b="1" spc="300" dirty="0" err="1">
                <a:latin typeface="Roboto" panose="02000000000000000000" pitchFamily="2" charset="0"/>
              </a:rPr>
              <a:t>Etapas</a:t>
            </a:r>
            <a:r>
              <a:rPr lang="en-US" sz="2800" b="1" spc="300" dirty="0">
                <a:latin typeface="Roboto" panose="02000000000000000000" pitchFamily="2" charset="0"/>
              </a:rPr>
              <a:t>:</a:t>
            </a:r>
          </a:p>
          <a:p>
            <a:pPr algn="ctr"/>
            <a:endParaRPr lang="es-MX" sz="28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1197095"/>
              </p:ext>
            </p:extLst>
          </p:nvPr>
        </p:nvGraphicFramePr>
        <p:xfrm>
          <a:off x="381365" y="2644364"/>
          <a:ext cx="8143237" cy="3084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222730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34831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805343" y="1129022"/>
            <a:ext cx="70803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pc="300" dirty="0" err="1">
                <a:latin typeface="Roboto" panose="02000000000000000000" pitchFamily="2" charset="0"/>
              </a:rPr>
              <a:t>Aprobación</a:t>
            </a:r>
            <a:r>
              <a:rPr lang="en-US" sz="2400" b="1" spc="300" dirty="0">
                <a:latin typeface="Roboto" panose="02000000000000000000" pitchFamily="2" charset="0"/>
              </a:rPr>
              <a:t>  de las personas </a:t>
            </a:r>
            <a:r>
              <a:rPr lang="en-US" sz="2400" b="1" spc="300" dirty="0" err="1">
                <a:latin typeface="Roboto" panose="02000000000000000000" pitchFamily="2" charset="0"/>
              </a:rPr>
              <a:t>cubiertas</a:t>
            </a:r>
            <a:endParaRPr lang="en-US" sz="2400" b="1" spc="300" dirty="0">
              <a:latin typeface="Roboto" panose="02000000000000000000" pitchFamily="2" charset="0"/>
            </a:endParaRPr>
          </a:p>
          <a:p>
            <a:pPr algn="ctr"/>
            <a:r>
              <a:rPr lang="en-US" sz="2400" b="1" spc="300" dirty="0">
                <a:latin typeface="Roboto" panose="02000000000000000000" pitchFamily="2" charset="0"/>
              </a:rPr>
              <a:t>Por medio del </a:t>
            </a:r>
            <a:r>
              <a:rPr lang="en-US" sz="2400" b="1" spc="300" dirty="0" err="1">
                <a:latin typeface="Roboto" panose="02000000000000000000" pitchFamily="2" charset="0"/>
              </a:rPr>
              <a:t>voto</a:t>
            </a:r>
            <a:endParaRPr lang="es-MX" sz="24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0645089"/>
              </p:ext>
            </p:extLst>
          </p:nvPr>
        </p:nvGraphicFramePr>
        <p:xfrm>
          <a:off x="381365" y="2233675"/>
          <a:ext cx="8143237" cy="3494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45091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767049" y="1577099"/>
            <a:ext cx="72089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pc="300" dirty="0">
                <a:latin typeface="Roboto" panose="02000000000000000000" pitchFamily="2" charset="0"/>
              </a:rPr>
              <a:t>La </a:t>
            </a:r>
            <a:r>
              <a:rPr lang="en-US" sz="2800" b="1" spc="300" dirty="0" err="1">
                <a:latin typeface="Roboto" panose="02000000000000000000" pitchFamily="2" charset="0"/>
              </a:rPr>
              <a:t>legitimación</a:t>
            </a:r>
            <a:r>
              <a:rPr lang="en-US" sz="2800" b="1" spc="300" dirty="0">
                <a:latin typeface="Roboto" panose="02000000000000000000" pitchFamily="2" charset="0"/>
              </a:rPr>
              <a:t> del CCT</a:t>
            </a:r>
            <a:endParaRPr lang="es-MX" sz="28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5922487"/>
              </p:ext>
            </p:extLst>
          </p:nvPr>
        </p:nvGraphicFramePr>
        <p:xfrm>
          <a:off x="381365" y="2233675"/>
          <a:ext cx="8143237" cy="3494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731204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cs typeface="Arial"/>
            </a:endParaRP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C2BA97DE-EB24-4E7E-BC3D-AD02478E6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91678"/>
            <a:ext cx="8229600" cy="114300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>
            <a:normAutofit/>
          </a:bodyPr>
          <a:lstStyle/>
          <a:p>
            <a:r>
              <a:rPr lang="es-MX" sz="2800" b="1" dirty="0">
                <a:latin typeface="Roboto"/>
              </a:rPr>
              <a:t>Proceso de legitimación </a:t>
            </a:r>
          </a:p>
        </p:txBody>
      </p:sp>
      <p:grpSp>
        <p:nvGrpSpPr>
          <p:cNvPr id="62" name="Grupo 61">
            <a:extLst>
              <a:ext uri="{FF2B5EF4-FFF2-40B4-BE49-F238E27FC236}">
                <a16:creationId xmlns:a16="http://schemas.microsoft.com/office/drawing/2014/main" id="{3DFA5AEF-6D5D-4050-A834-B9258F0953DF}"/>
              </a:ext>
            </a:extLst>
          </p:cNvPr>
          <p:cNvGrpSpPr/>
          <p:nvPr/>
        </p:nvGrpSpPr>
        <p:grpSpPr>
          <a:xfrm>
            <a:off x="160864" y="782735"/>
            <a:ext cx="8752245" cy="5119987"/>
            <a:chOff x="160864" y="1273792"/>
            <a:chExt cx="8752245" cy="5119987"/>
          </a:xfrm>
        </p:grpSpPr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C7977E82-B64B-4E0A-A66A-E97C8B9440EE}"/>
                </a:ext>
              </a:extLst>
            </p:cNvPr>
            <p:cNvGrpSpPr/>
            <p:nvPr/>
          </p:nvGrpSpPr>
          <p:grpSpPr>
            <a:xfrm>
              <a:off x="160864" y="1273792"/>
              <a:ext cx="8752245" cy="5119987"/>
              <a:chOff x="160864" y="1273792"/>
              <a:chExt cx="8752245" cy="5119987"/>
            </a:xfrm>
          </p:grpSpPr>
          <p:sp>
            <p:nvSpPr>
              <p:cNvPr id="21" name="Forma libre: forma 20">
                <a:extLst>
                  <a:ext uri="{FF2B5EF4-FFF2-40B4-BE49-F238E27FC236}">
                    <a16:creationId xmlns:a16="http://schemas.microsoft.com/office/drawing/2014/main" id="{D207B680-2297-4867-ACB5-DEC58444751F}"/>
                  </a:ext>
                </a:extLst>
              </p:cNvPr>
              <p:cNvSpPr/>
              <p:nvPr/>
            </p:nvSpPr>
            <p:spPr>
              <a:xfrm>
                <a:off x="5555013" y="1629674"/>
                <a:ext cx="1361077" cy="1026620"/>
              </a:xfrm>
              <a:custGeom>
                <a:avLst/>
                <a:gdLst>
                  <a:gd name="connsiteX0" fmla="*/ 0 w 1629611"/>
                  <a:gd name="connsiteY0" fmla="*/ 0 h 1810385"/>
                  <a:gd name="connsiteX1" fmla="*/ 1629611 w 1629611"/>
                  <a:gd name="connsiteY1" fmla="*/ 0 h 1810385"/>
                  <a:gd name="connsiteX2" fmla="*/ 1629611 w 1629611"/>
                  <a:gd name="connsiteY2" fmla="*/ 1810385 h 1810385"/>
                  <a:gd name="connsiteX3" fmla="*/ 0 w 1629611"/>
                  <a:gd name="connsiteY3" fmla="*/ 1810385 h 1810385"/>
                  <a:gd name="connsiteX4" fmla="*/ 0 w 1629611"/>
                  <a:gd name="connsiteY4" fmla="*/ 0 h 18103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29611" h="1810385">
                    <a:moveTo>
                      <a:pt x="0" y="0"/>
                    </a:moveTo>
                    <a:lnTo>
                      <a:pt x="1629611" y="0"/>
                    </a:lnTo>
                    <a:lnTo>
                      <a:pt x="1629611" y="1810385"/>
                    </a:lnTo>
                    <a:lnTo>
                      <a:pt x="0" y="181038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t" anchorCtr="0">
                <a:noAutofit/>
              </a:bodyPr>
              <a:lstStyle/>
              <a:p>
                <a:pPr marL="0" marR="0" lvl="0" indent="0" algn="ctr" defTabSz="7112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ES" sz="1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Roboto"/>
                    <a:cs typeface="Arial"/>
                  </a:rPr>
                  <a:t>En 5 días hábiles, el personal verificador integrará un informe</a:t>
                </a:r>
                <a:endParaRPr kumimoji="0" lang="es-MX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Roboto"/>
                  <a:cs typeface="Arial"/>
                </a:endParaRPr>
              </a:p>
            </p:txBody>
          </p:sp>
          <p:grpSp>
            <p:nvGrpSpPr>
              <p:cNvPr id="24" name="Grupo 23">
                <a:extLst>
                  <a:ext uri="{FF2B5EF4-FFF2-40B4-BE49-F238E27FC236}">
                    <a16:creationId xmlns:a16="http://schemas.microsoft.com/office/drawing/2014/main" id="{59C80D8E-AEC8-4631-97D0-C23FFD23752F}"/>
                  </a:ext>
                </a:extLst>
              </p:cNvPr>
              <p:cNvGrpSpPr/>
              <p:nvPr/>
            </p:nvGrpSpPr>
            <p:grpSpPr>
              <a:xfrm>
                <a:off x="160864" y="1273792"/>
                <a:ext cx="8752245" cy="5119987"/>
                <a:chOff x="160864" y="1273792"/>
                <a:chExt cx="8752245" cy="5119987"/>
              </a:xfrm>
            </p:grpSpPr>
            <p:grpSp>
              <p:nvGrpSpPr>
                <p:cNvPr id="17" name="Grupo 16">
                  <a:extLst>
                    <a:ext uri="{FF2B5EF4-FFF2-40B4-BE49-F238E27FC236}">
                      <a16:creationId xmlns:a16="http://schemas.microsoft.com/office/drawing/2014/main" id="{A392CCD7-220D-41FE-99E6-B3C5A361FD30}"/>
                    </a:ext>
                  </a:extLst>
                </p:cNvPr>
                <p:cNvGrpSpPr/>
                <p:nvPr/>
              </p:nvGrpSpPr>
              <p:grpSpPr>
                <a:xfrm>
                  <a:off x="160864" y="1273792"/>
                  <a:ext cx="8752245" cy="5119987"/>
                  <a:chOff x="160864" y="1256207"/>
                  <a:chExt cx="8752245" cy="5119987"/>
                </a:xfrm>
              </p:grpSpPr>
              <p:sp>
                <p:nvSpPr>
                  <p:cNvPr id="4" name="Flecha: a la derecha con muesca 3">
                    <a:extLst>
                      <a:ext uri="{FF2B5EF4-FFF2-40B4-BE49-F238E27FC236}">
                        <a16:creationId xmlns:a16="http://schemas.microsoft.com/office/drawing/2014/main" id="{5E75DD73-5683-45EF-A2CB-505425E0E93E}"/>
                      </a:ext>
                    </a:extLst>
                  </p:cNvPr>
                  <p:cNvSpPr/>
                  <p:nvPr/>
                </p:nvSpPr>
                <p:spPr>
                  <a:xfrm>
                    <a:off x="228595" y="2951276"/>
                    <a:ext cx="8684514" cy="1357789"/>
                  </a:xfrm>
                  <a:prstGeom prst="notchedRightArrow">
                    <a:avLst/>
                  </a:prstGeom>
                </p:spPr>
                <p:style>
                  <a:ln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tint val="4000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tint val="4000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effectLst/>
                      <a:uLnTx/>
                      <a:uFillTx/>
                      <a:latin typeface="Roboto"/>
                      <a:cs typeface="Arial"/>
                    </a:endParaRPr>
                  </a:p>
                </p:txBody>
              </p:sp>
              <p:sp>
                <p:nvSpPr>
                  <p:cNvPr id="5" name="Forma libre: forma 4">
                    <a:extLst>
                      <a:ext uri="{FF2B5EF4-FFF2-40B4-BE49-F238E27FC236}">
                        <a16:creationId xmlns:a16="http://schemas.microsoft.com/office/drawing/2014/main" id="{66879622-5D46-44F0-BE7E-46EABFAB3FE4}"/>
                      </a:ext>
                    </a:extLst>
                  </p:cNvPr>
                  <p:cNvSpPr/>
                  <p:nvPr/>
                </p:nvSpPr>
                <p:spPr>
                  <a:xfrm>
                    <a:off x="160864" y="1316040"/>
                    <a:ext cx="1439282" cy="1810385"/>
                  </a:xfrm>
                  <a:custGeom>
                    <a:avLst/>
                    <a:gdLst>
                      <a:gd name="connsiteX0" fmla="*/ 0 w 1209727"/>
                      <a:gd name="connsiteY0" fmla="*/ 0 h 1810385"/>
                      <a:gd name="connsiteX1" fmla="*/ 1209727 w 1209727"/>
                      <a:gd name="connsiteY1" fmla="*/ 0 h 1810385"/>
                      <a:gd name="connsiteX2" fmla="*/ 1209727 w 1209727"/>
                      <a:gd name="connsiteY2" fmla="*/ 1810385 h 1810385"/>
                      <a:gd name="connsiteX3" fmla="*/ 0 w 1209727"/>
                      <a:gd name="connsiteY3" fmla="*/ 1810385 h 1810385"/>
                      <a:gd name="connsiteX4" fmla="*/ 0 w 1209727"/>
                      <a:gd name="connsiteY4" fmla="*/ 0 h 1810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09727" h="1810385">
                        <a:moveTo>
                          <a:pt x="0" y="0"/>
                        </a:moveTo>
                        <a:lnTo>
                          <a:pt x="1209727" y="0"/>
                        </a:lnTo>
                        <a:lnTo>
                          <a:pt x="1209727" y="1810385"/>
                        </a:lnTo>
                        <a:lnTo>
                          <a:pt x="0" y="181038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b" anchorCtr="0">
                    <a:noAutofit/>
                  </a:bodyPr>
                  <a:lstStyle/>
                  <a:p>
                    <a:pPr marL="0" marR="0" lvl="0" indent="0" algn="ctr" defTabSz="711200" rtl="0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/>
                        <a:cs typeface="Arial"/>
                      </a:rPr>
                      <a:t>El sindicato titular presenta aviso de consulta al </a:t>
                    </a:r>
                    <a:r>
                      <a:rPr kumimoji="0" lang="es-MX" sz="1400" b="0" i="0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/>
                        <a:cs typeface="Arial"/>
                      </a:rPr>
                      <a:t>CFCyRL</a:t>
                    </a:r>
                    <a:endParaRPr kumimoji="0" lang="es-MX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effectLst/>
                      <a:uLnTx/>
                      <a:uFillTx/>
                      <a:latin typeface="Roboto"/>
                      <a:cs typeface="Arial"/>
                    </a:endParaRPr>
                  </a:p>
                </p:txBody>
              </p:sp>
              <p:sp>
                <p:nvSpPr>
                  <p:cNvPr id="7" name="Elipse 6">
                    <a:extLst>
                      <a:ext uri="{FF2B5EF4-FFF2-40B4-BE49-F238E27FC236}">
                        <a16:creationId xmlns:a16="http://schemas.microsoft.com/office/drawing/2014/main" id="{B61A56B2-4A86-469F-9E0F-198868EB63E1}"/>
                      </a:ext>
                    </a:extLst>
                  </p:cNvPr>
                  <p:cNvSpPr/>
                  <p:nvPr/>
                </p:nvSpPr>
                <p:spPr>
                  <a:xfrm>
                    <a:off x="599651" y="3454321"/>
                    <a:ext cx="477615" cy="371116"/>
                  </a:xfrm>
                  <a:prstGeom prst="ellipse">
                    <a:avLst/>
                  </a:prstGeom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Roboto"/>
                      <a:cs typeface="Arial"/>
                    </a:endParaRPr>
                  </a:p>
                </p:txBody>
              </p:sp>
              <p:sp>
                <p:nvSpPr>
                  <p:cNvPr id="8" name="Forma libre: forma 7">
                    <a:extLst>
                      <a:ext uri="{FF2B5EF4-FFF2-40B4-BE49-F238E27FC236}">
                        <a16:creationId xmlns:a16="http://schemas.microsoft.com/office/drawing/2014/main" id="{88283592-61A7-408F-A9B9-22BB2B4E9DCF}"/>
                      </a:ext>
                    </a:extLst>
                  </p:cNvPr>
                  <p:cNvSpPr/>
                  <p:nvPr/>
                </p:nvSpPr>
                <p:spPr>
                  <a:xfrm>
                    <a:off x="450224" y="4150800"/>
                    <a:ext cx="2311336" cy="2225394"/>
                  </a:xfrm>
                  <a:custGeom>
                    <a:avLst/>
                    <a:gdLst>
                      <a:gd name="connsiteX0" fmla="*/ 0 w 1904001"/>
                      <a:gd name="connsiteY0" fmla="*/ 0 h 1810385"/>
                      <a:gd name="connsiteX1" fmla="*/ 1904001 w 1904001"/>
                      <a:gd name="connsiteY1" fmla="*/ 0 h 1810385"/>
                      <a:gd name="connsiteX2" fmla="*/ 1904001 w 1904001"/>
                      <a:gd name="connsiteY2" fmla="*/ 1810385 h 1810385"/>
                      <a:gd name="connsiteX3" fmla="*/ 0 w 1904001"/>
                      <a:gd name="connsiteY3" fmla="*/ 1810385 h 1810385"/>
                      <a:gd name="connsiteX4" fmla="*/ 0 w 1904001"/>
                      <a:gd name="connsiteY4" fmla="*/ 0 h 1810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904000" h="1810385">
                        <a:moveTo>
                          <a:pt x="0" y="0"/>
                        </a:moveTo>
                        <a:lnTo>
                          <a:pt x="1904001" y="0"/>
                        </a:lnTo>
                        <a:lnTo>
                          <a:pt x="1904001" y="1810385"/>
                        </a:lnTo>
                        <a:lnTo>
                          <a:pt x="0" y="181038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t" anchorCtr="1">
                    <a:noAutofit/>
                  </a:bodyPr>
                  <a:lstStyle/>
                  <a:p>
                    <a:pPr marL="0" marR="0" lvl="0" indent="0" algn="l" defTabSz="711200" rtl="0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/>
                        <a:cs typeface="Arial"/>
                      </a:rPr>
                      <a:t>Sindicato registra la consulta y proporciona datos solicitados</a:t>
                    </a:r>
                    <a:endParaRPr kumimoji="0" lang="es-MX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effectLst/>
                      <a:uLnTx/>
                      <a:uFillTx/>
                      <a:latin typeface="Roboto"/>
                      <a:cs typeface="Arial"/>
                    </a:endParaRPr>
                  </a:p>
                  <a:p>
                    <a:pPr marL="171450" marR="0" lvl="1" indent="-171450" algn="l" defTabSz="711200" rtl="0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15000"/>
                      </a:spcAft>
                      <a:buClrTx/>
                      <a:buSzTx/>
                      <a:buFontTx/>
                      <a:buChar char="•"/>
                      <a:tabLst/>
                      <a:defRPr/>
                    </a:pPr>
                    <a:r>
                      <a:rPr kumimoji="0" lang="es-MX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/>
                        <a:cs typeface="Arial"/>
                      </a:rPr>
                      <a:t>Elige si la consulta será verificada por notario público o autoridad laboral</a:t>
                    </a:r>
                  </a:p>
                  <a:p>
                    <a:pPr marL="171450" marR="0" lvl="1" indent="-171450" algn="l" defTabSz="800100" rtl="0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15000"/>
                      </a:spcAft>
                      <a:buClrTx/>
                      <a:buSzTx/>
                      <a:buFontTx/>
                      <a:buChar char="•"/>
                      <a:tabLst/>
                      <a:defRPr/>
                    </a:pPr>
                    <a:r>
                      <a: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/>
                        <a:cs typeface="Arial"/>
                      </a:rPr>
                      <a:t>Imprime convocatoria, boletas y actas de votación</a:t>
                    </a:r>
                    <a:endParaRPr kumimoji="0" lang="es-MX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effectLst/>
                      <a:uLnTx/>
                      <a:uFillTx/>
                      <a:latin typeface="Roboto"/>
                      <a:cs typeface="Arial"/>
                    </a:endParaRPr>
                  </a:p>
                </p:txBody>
              </p:sp>
              <p:sp>
                <p:nvSpPr>
                  <p:cNvPr id="10" name="Elipse 9">
                    <a:extLst>
                      <a:ext uri="{FF2B5EF4-FFF2-40B4-BE49-F238E27FC236}">
                        <a16:creationId xmlns:a16="http://schemas.microsoft.com/office/drawing/2014/main" id="{4B4C627E-AA15-44ED-9C35-2064AE845F91}"/>
                      </a:ext>
                    </a:extLst>
                  </p:cNvPr>
                  <p:cNvSpPr/>
                  <p:nvPr/>
                </p:nvSpPr>
                <p:spPr>
                  <a:xfrm>
                    <a:off x="1549916" y="3454321"/>
                    <a:ext cx="477615" cy="371116"/>
                  </a:xfrm>
                  <a:prstGeom prst="ellipse">
                    <a:avLst/>
                  </a:prstGeom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Roboto"/>
                      <a:cs typeface="Arial"/>
                    </a:endParaRPr>
                  </a:p>
                </p:txBody>
              </p:sp>
              <p:sp>
                <p:nvSpPr>
                  <p:cNvPr id="11" name="Forma libre: forma 10">
                    <a:extLst>
                      <a:ext uri="{FF2B5EF4-FFF2-40B4-BE49-F238E27FC236}">
                        <a16:creationId xmlns:a16="http://schemas.microsoft.com/office/drawing/2014/main" id="{4F558FC1-8C31-4DA9-B9F6-47BB555191EF}"/>
                      </a:ext>
                    </a:extLst>
                  </p:cNvPr>
                  <p:cNvSpPr/>
                  <p:nvPr/>
                </p:nvSpPr>
                <p:spPr>
                  <a:xfrm>
                    <a:off x="3998466" y="1318347"/>
                    <a:ext cx="1209727" cy="1810385"/>
                  </a:xfrm>
                  <a:custGeom>
                    <a:avLst/>
                    <a:gdLst>
                      <a:gd name="connsiteX0" fmla="*/ 0 w 1209727"/>
                      <a:gd name="connsiteY0" fmla="*/ 0 h 1810385"/>
                      <a:gd name="connsiteX1" fmla="*/ 1209727 w 1209727"/>
                      <a:gd name="connsiteY1" fmla="*/ 0 h 1810385"/>
                      <a:gd name="connsiteX2" fmla="*/ 1209727 w 1209727"/>
                      <a:gd name="connsiteY2" fmla="*/ 1810385 h 1810385"/>
                      <a:gd name="connsiteX3" fmla="*/ 0 w 1209727"/>
                      <a:gd name="connsiteY3" fmla="*/ 1810385 h 1810385"/>
                      <a:gd name="connsiteX4" fmla="*/ 0 w 1209727"/>
                      <a:gd name="connsiteY4" fmla="*/ 0 h 1810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09727" h="1810385">
                        <a:moveTo>
                          <a:pt x="0" y="0"/>
                        </a:moveTo>
                        <a:lnTo>
                          <a:pt x="1209727" y="0"/>
                        </a:lnTo>
                        <a:lnTo>
                          <a:pt x="1209727" y="1810385"/>
                        </a:lnTo>
                        <a:lnTo>
                          <a:pt x="0" y="181038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20904" tIns="120904" rIns="120904" bIns="120904" numCol="1" spcCol="1270" anchor="b" anchorCtr="0">
                    <a:noAutofit/>
                  </a:bodyPr>
                  <a:lstStyle/>
                  <a:p>
                    <a:pPr marL="0" marR="0" lvl="0" indent="0" algn="ctr" defTabSz="755650" rtl="0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/>
                        <a:cs typeface="Arial"/>
                      </a:rPr>
                      <a:t>El sindicato remite el resultado al </a:t>
                    </a:r>
                    <a:r>
                      <a:rPr kumimoji="0" lang="es-ES" sz="1400" b="0" i="0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/>
                        <a:cs typeface="Arial"/>
                      </a:rPr>
                      <a:t>CFCyRL</a:t>
                    </a:r>
                    <a:r>
                      <a: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/>
                        <a:cs typeface="Arial"/>
                      </a:rPr>
                      <a:t> en 3 días hábiles </a:t>
                    </a:r>
                    <a:endParaRPr kumimoji="0" lang="es-MX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effectLst/>
                      <a:uLnTx/>
                      <a:uFillTx/>
                      <a:latin typeface="Roboto"/>
                      <a:cs typeface="Arial"/>
                    </a:endParaRPr>
                  </a:p>
                </p:txBody>
              </p:sp>
              <p:sp>
                <p:nvSpPr>
                  <p:cNvPr id="12" name="Elipse 11">
                    <a:extLst>
                      <a:ext uri="{FF2B5EF4-FFF2-40B4-BE49-F238E27FC236}">
                        <a16:creationId xmlns:a16="http://schemas.microsoft.com/office/drawing/2014/main" id="{C57AB0C1-03FA-49DE-9715-7148C4FDA34B}"/>
                      </a:ext>
                    </a:extLst>
                  </p:cNvPr>
                  <p:cNvSpPr/>
                  <p:nvPr/>
                </p:nvSpPr>
                <p:spPr>
                  <a:xfrm>
                    <a:off x="3347754" y="3454321"/>
                    <a:ext cx="477615" cy="371116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Roboto"/>
                      <a:cs typeface="Arial"/>
                    </a:endParaRPr>
                  </a:p>
                </p:txBody>
              </p:sp>
              <p:sp>
                <p:nvSpPr>
                  <p:cNvPr id="13" name="Forma libre: forma 12">
                    <a:extLst>
                      <a:ext uri="{FF2B5EF4-FFF2-40B4-BE49-F238E27FC236}">
                        <a16:creationId xmlns:a16="http://schemas.microsoft.com/office/drawing/2014/main" id="{830026F5-BE5A-4EC2-99B7-51EFBBB68522}"/>
                      </a:ext>
                    </a:extLst>
                  </p:cNvPr>
                  <p:cNvSpPr/>
                  <p:nvPr/>
                </p:nvSpPr>
                <p:spPr>
                  <a:xfrm>
                    <a:off x="4708120" y="4150800"/>
                    <a:ext cx="1361077" cy="1026620"/>
                  </a:xfrm>
                  <a:custGeom>
                    <a:avLst/>
                    <a:gdLst>
                      <a:gd name="connsiteX0" fmla="*/ 0 w 1629611"/>
                      <a:gd name="connsiteY0" fmla="*/ 0 h 1810385"/>
                      <a:gd name="connsiteX1" fmla="*/ 1629611 w 1629611"/>
                      <a:gd name="connsiteY1" fmla="*/ 0 h 1810385"/>
                      <a:gd name="connsiteX2" fmla="*/ 1629611 w 1629611"/>
                      <a:gd name="connsiteY2" fmla="*/ 1810385 h 1810385"/>
                      <a:gd name="connsiteX3" fmla="*/ 0 w 1629611"/>
                      <a:gd name="connsiteY3" fmla="*/ 1810385 h 1810385"/>
                      <a:gd name="connsiteX4" fmla="*/ 0 w 1629611"/>
                      <a:gd name="connsiteY4" fmla="*/ 0 h 1810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29611" h="1810385">
                        <a:moveTo>
                          <a:pt x="0" y="0"/>
                        </a:moveTo>
                        <a:lnTo>
                          <a:pt x="1629611" y="0"/>
                        </a:lnTo>
                        <a:lnTo>
                          <a:pt x="1629611" y="1810385"/>
                        </a:lnTo>
                        <a:lnTo>
                          <a:pt x="0" y="181038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13792" tIns="113792" rIns="113792" bIns="113792" numCol="1" spcCol="1270" anchor="t" anchorCtr="0">
                    <a:noAutofit/>
                  </a:bodyPr>
                  <a:lstStyle/>
                  <a:p>
                    <a:pPr marL="0" marR="0" lvl="0" indent="0" algn="ctr" defTabSz="711200" rtl="0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MX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/>
                        <a:cs typeface="Arial"/>
                      </a:rPr>
                      <a:t>El personal verificador levanta el acta y da copia al sindicato</a:t>
                    </a:r>
                  </a:p>
                </p:txBody>
              </p:sp>
              <p:sp>
                <p:nvSpPr>
                  <p:cNvPr id="14" name="Elipse 13">
                    <a:extLst>
                      <a:ext uri="{FF2B5EF4-FFF2-40B4-BE49-F238E27FC236}">
                        <a16:creationId xmlns:a16="http://schemas.microsoft.com/office/drawing/2014/main" id="{3F7B3994-11B7-45D9-80F4-ECBF39E83B5A}"/>
                      </a:ext>
                    </a:extLst>
                  </p:cNvPr>
                  <p:cNvSpPr/>
                  <p:nvPr/>
                </p:nvSpPr>
                <p:spPr>
                  <a:xfrm>
                    <a:off x="4282421" y="3454321"/>
                    <a:ext cx="477615" cy="371116"/>
                  </a:xfrm>
                  <a:prstGeom prst="ellipse">
                    <a:avLst/>
                  </a:prstGeom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Roboto"/>
                      <a:cs typeface="Arial"/>
                    </a:endParaRPr>
                  </a:p>
                </p:txBody>
              </p:sp>
              <p:sp>
                <p:nvSpPr>
                  <p:cNvPr id="15" name="Forma libre: forma 14">
                    <a:extLst>
                      <a:ext uri="{FF2B5EF4-FFF2-40B4-BE49-F238E27FC236}">
                        <a16:creationId xmlns:a16="http://schemas.microsoft.com/office/drawing/2014/main" id="{F767C58A-328A-48B5-88BA-6D740606A11B}"/>
                      </a:ext>
                    </a:extLst>
                  </p:cNvPr>
                  <p:cNvSpPr/>
                  <p:nvPr/>
                </p:nvSpPr>
                <p:spPr>
                  <a:xfrm>
                    <a:off x="7352520" y="1256207"/>
                    <a:ext cx="1209727" cy="1810385"/>
                  </a:xfrm>
                  <a:custGeom>
                    <a:avLst/>
                    <a:gdLst>
                      <a:gd name="connsiteX0" fmla="*/ 0 w 1209727"/>
                      <a:gd name="connsiteY0" fmla="*/ 0 h 1810385"/>
                      <a:gd name="connsiteX1" fmla="*/ 1209727 w 1209727"/>
                      <a:gd name="connsiteY1" fmla="*/ 0 h 1810385"/>
                      <a:gd name="connsiteX2" fmla="*/ 1209727 w 1209727"/>
                      <a:gd name="connsiteY2" fmla="*/ 1810385 h 1810385"/>
                      <a:gd name="connsiteX3" fmla="*/ 0 w 1209727"/>
                      <a:gd name="connsiteY3" fmla="*/ 1810385 h 1810385"/>
                      <a:gd name="connsiteX4" fmla="*/ 0 w 1209727"/>
                      <a:gd name="connsiteY4" fmla="*/ 0 h 1810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209727" h="1810385">
                        <a:moveTo>
                          <a:pt x="0" y="0"/>
                        </a:moveTo>
                        <a:lnTo>
                          <a:pt x="1209727" y="0"/>
                        </a:lnTo>
                        <a:lnTo>
                          <a:pt x="1209727" y="1810385"/>
                        </a:lnTo>
                        <a:lnTo>
                          <a:pt x="0" y="181038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</p:spPr>
                <p:style>
                  <a:lnRef idx="0">
                    <a:schemeClr val="dk1">
                      <a:alpha val="0"/>
                      <a:hueOff val="0"/>
                      <a:satOff val="0"/>
                      <a:lumOff val="0"/>
                      <a:alphaOff val="0"/>
                    </a:schemeClr>
                  </a:lnRef>
                  <a:fill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alpha val="0"/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tx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20904" tIns="120904" rIns="120904" bIns="120904" numCol="1" spcCol="1270" anchor="b" anchorCtr="0">
                    <a:noAutofit/>
                  </a:bodyPr>
                  <a:lstStyle/>
                  <a:p>
                    <a:pPr marL="0" marR="0" lvl="0" indent="0" algn="ctr" defTabSz="755650" rtl="0" eaLnBrk="1" fontAlgn="auto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E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>
                            <a:hueOff val="0"/>
                            <a:satOff val="0"/>
                            <a:lumOff val="0"/>
                            <a:alphaOff val="0"/>
                          </a:prstClr>
                        </a:solidFill>
                        <a:effectLst/>
                        <a:uLnTx/>
                        <a:uFillTx/>
                        <a:latin typeface="Roboto"/>
                        <a:cs typeface="Arial"/>
                      </a:rPr>
                      <a:t>En 20 días hábiles el contrato se da por legitimado</a:t>
                    </a:r>
                    <a:endParaRPr kumimoji="0" lang="es-MX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>
                          <a:hueOff val="0"/>
                          <a:satOff val="0"/>
                          <a:lumOff val="0"/>
                          <a:alphaOff val="0"/>
                        </a:prstClr>
                      </a:solidFill>
                      <a:effectLst/>
                      <a:uLnTx/>
                      <a:uFillTx/>
                      <a:latin typeface="Roboto"/>
                      <a:cs typeface="Arial"/>
                    </a:endParaRPr>
                  </a:p>
                </p:txBody>
              </p:sp>
              <p:sp>
                <p:nvSpPr>
                  <p:cNvPr id="16" name="Elipse 15">
                    <a:extLst>
                      <a:ext uri="{FF2B5EF4-FFF2-40B4-BE49-F238E27FC236}">
                        <a16:creationId xmlns:a16="http://schemas.microsoft.com/office/drawing/2014/main" id="{FF97646F-8D24-4833-8283-E9DF34E6E2CE}"/>
                      </a:ext>
                    </a:extLst>
                  </p:cNvPr>
                  <p:cNvSpPr/>
                  <p:nvPr/>
                </p:nvSpPr>
                <p:spPr>
                  <a:xfrm>
                    <a:off x="7021216" y="3454321"/>
                    <a:ext cx="477615" cy="371116"/>
                  </a:xfrm>
                  <a:prstGeom prst="ellipse">
                    <a:avLst/>
                  </a:prstGeom>
                </p:spPr>
                <p:style>
                  <a:lnRef idx="2">
                    <a:schemeClr val="lt1">
                      <a:hueOff val="0"/>
                      <a:satOff val="0"/>
                      <a:lumOff val="0"/>
                      <a:alphaOff val="0"/>
                    </a:schemeClr>
                  </a:lnRef>
                  <a:fillRef idx="1">
                    <a:schemeClr val="accen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accen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lt1"/>
                  </a:fontRef>
                </p:style>
                <p:txBody>
                  <a:bodyPr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sz="1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Roboto"/>
                      <a:cs typeface="Arial"/>
                    </a:endParaRPr>
                  </a:p>
                </p:txBody>
              </p:sp>
            </p:grpSp>
            <p:sp>
              <p:nvSpPr>
                <p:cNvPr id="18" name="Elipse 17">
                  <a:extLst>
                    <a:ext uri="{FF2B5EF4-FFF2-40B4-BE49-F238E27FC236}">
                      <a16:creationId xmlns:a16="http://schemas.microsoft.com/office/drawing/2014/main" id="{65835657-581A-47D3-83C2-06C053FFD331}"/>
                    </a:ext>
                  </a:extLst>
                </p:cNvPr>
                <p:cNvSpPr/>
                <p:nvPr/>
              </p:nvSpPr>
              <p:spPr>
                <a:xfrm>
                  <a:off x="6058100" y="3471906"/>
                  <a:ext cx="477615" cy="371116"/>
                </a:xfrm>
                <a:prstGeom prst="ellipse">
                  <a:avLst/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Roboto"/>
                    <a:cs typeface="Arial"/>
                  </a:endParaRPr>
                </a:p>
              </p:txBody>
            </p:sp>
            <p:sp>
              <p:nvSpPr>
                <p:cNvPr id="23" name="Elipse 22">
                  <a:extLst>
                    <a:ext uri="{FF2B5EF4-FFF2-40B4-BE49-F238E27FC236}">
                      <a16:creationId xmlns:a16="http://schemas.microsoft.com/office/drawing/2014/main" id="{F48B422F-136A-4AB6-8B03-048F4216FCF3}"/>
                    </a:ext>
                  </a:extLst>
                </p:cNvPr>
                <p:cNvSpPr/>
                <p:nvPr/>
              </p:nvSpPr>
              <p:spPr>
                <a:xfrm>
                  <a:off x="7991012" y="3471906"/>
                  <a:ext cx="477615" cy="371116"/>
                </a:xfrm>
                <a:prstGeom prst="ellipse">
                  <a:avLst/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4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Roboto"/>
                    <a:cs typeface="Arial"/>
                  </a:endParaRPr>
                </a:p>
              </p:txBody>
            </p:sp>
          </p:grpSp>
        </p:grpSp>
        <p:grpSp>
          <p:nvGrpSpPr>
            <p:cNvPr id="61" name="Grupo 60">
              <a:extLst>
                <a:ext uri="{FF2B5EF4-FFF2-40B4-BE49-F238E27FC236}">
                  <a16:creationId xmlns:a16="http://schemas.microsoft.com/office/drawing/2014/main" id="{FB457698-15BB-4725-A018-5B37C5A071F6}"/>
                </a:ext>
              </a:extLst>
            </p:cNvPr>
            <p:cNvGrpSpPr/>
            <p:nvPr/>
          </p:nvGrpSpPr>
          <p:grpSpPr>
            <a:xfrm>
              <a:off x="836246" y="1387473"/>
              <a:ext cx="7349067" cy="4051375"/>
              <a:chOff x="836246" y="1387473"/>
              <a:chExt cx="7349067" cy="4051375"/>
            </a:xfrm>
          </p:grpSpPr>
          <p:sp>
            <p:nvSpPr>
              <p:cNvPr id="19" name="Forma libre: forma 18">
                <a:extLst>
                  <a:ext uri="{FF2B5EF4-FFF2-40B4-BE49-F238E27FC236}">
                    <a16:creationId xmlns:a16="http://schemas.microsoft.com/office/drawing/2014/main" id="{E574FF2B-5E1D-4C1C-A670-1DA8A643511D}"/>
                  </a:ext>
                </a:extLst>
              </p:cNvPr>
              <p:cNvSpPr/>
              <p:nvPr/>
            </p:nvSpPr>
            <p:spPr>
              <a:xfrm>
                <a:off x="6399583" y="4220542"/>
                <a:ext cx="1487293" cy="1218306"/>
              </a:xfrm>
              <a:custGeom>
                <a:avLst/>
                <a:gdLst>
                  <a:gd name="connsiteX0" fmla="*/ 0 w 1629611"/>
                  <a:gd name="connsiteY0" fmla="*/ 0 h 1810385"/>
                  <a:gd name="connsiteX1" fmla="*/ 1629611 w 1629611"/>
                  <a:gd name="connsiteY1" fmla="*/ 0 h 1810385"/>
                  <a:gd name="connsiteX2" fmla="*/ 1629611 w 1629611"/>
                  <a:gd name="connsiteY2" fmla="*/ 1810385 h 1810385"/>
                  <a:gd name="connsiteX3" fmla="*/ 0 w 1629611"/>
                  <a:gd name="connsiteY3" fmla="*/ 1810385 h 1810385"/>
                  <a:gd name="connsiteX4" fmla="*/ 0 w 1629611"/>
                  <a:gd name="connsiteY4" fmla="*/ 0 h 18103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29611" h="1810385">
                    <a:moveTo>
                      <a:pt x="0" y="0"/>
                    </a:moveTo>
                    <a:lnTo>
                      <a:pt x="1629611" y="0"/>
                    </a:lnTo>
                    <a:lnTo>
                      <a:pt x="1629611" y="1810385"/>
                    </a:lnTo>
                    <a:lnTo>
                      <a:pt x="0" y="181038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t" anchorCtr="0">
                <a:noAutofit/>
              </a:bodyPr>
              <a:lstStyle/>
              <a:p>
                <a:pPr marL="0" marR="0" lvl="0" indent="0" algn="ctr" defTabSz="7112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s-ES" sz="14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Roboto"/>
                    <a:cs typeface="Arial"/>
                  </a:rPr>
                  <a:t>El </a:t>
                </a:r>
                <a:r>
                  <a:rPr lang="es-ES" sz="1400" dirty="0" err="1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Roboto"/>
                    <a:cs typeface="Arial"/>
                  </a:rPr>
                  <a:t>CFCyRL</a:t>
                </a:r>
                <a:r>
                  <a:rPr lang="es-ES" sz="1400" dirty="0"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latin typeface="Roboto"/>
                    <a:cs typeface="Arial"/>
                  </a:rPr>
                  <a:t> </a:t>
                </a:r>
                <a:r>
                  <a:rPr kumimoji="0" lang="es-E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Roboto"/>
                    <a:cs typeface="Arial"/>
                  </a:rPr>
                  <a:t>espera las observaciones de la autoridad observadora</a:t>
                </a:r>
                <a:endPara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Roboto"/>
                  <a:cs typeface="Arial"/>
                </a:endParaRPr>
              </a:p>
            </p:txBody>
          </p:sp>
          <p:sp>
            <p:nvSpPr>
              <p:cNvPr id="45" name="Elipse 44">
                <a:extLst>
                  <a:ext uri="{FF2B5EF4-FFF2-40B4-BE49-F238E27FC236}">
                    <a16:creationId xmlns:a16="http://schemas.microsoft.com/office/drawing/2014/main" id="{D4CE9F34-FE52-461E-A653-0091E3C9D949}"/>
                  </a:ext>
                </a:extLst>
              </p:cNvPr>
              <p:cNvSpPr/>
              <p:nvPr/>
            </p:nvSpPr>
            <p:spPr>
              <a:xfrm>
                <a:off x="2471279" y="3471906"/>
                <a:ext cx="477615" cy="371116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Roboto"/>
                  <a:cs typeface="Arial"/>
                </a:endParaRPr>
              </a:p>
            </p:txBody>
          </p:sp>
          <p:sp>
            <p:nvSpPr>
              <p:cNvPr id="46" name="Forma libre: forma 45">
                <a:extLst>
                  <a:ext uri="{FF2B5EF4-FFF2-40B4-BE49-F238E27FC236}">
                    <a16:creationId xmlns:a16="http://schemas.microsoft.com/office/drawing/2014/main" id="{37A71C3E-311C-4EB7-B5EE-17C9EA176BA7}"/>
                  </a:ext>
                </a:extLst>
              </p:cNvPr>
              <p:cNvSpPr/>
              <p:nvPr/>
            </p:nvSpPr>
            <p:spPr>
              <a:xfrm>
                <a:off x="3114503" y="4168385"/>
                <a:ext cx="949260" cy="1026620"/>
              </a:xfrm>
              <a:custGeom>
                <a:avLst/>
                <a:gdLst>
                  <a:gd name="connsiteX0" fmla="*/ 0 w 1629611"/>
                  <a:gd name="connsiteY0" fmla="*/ 0 h 1810385"/>
                  <a:gd name="connsiteX1" fmla="*/ 1629611 w 1629611"/>
                  <a:gd name="connsiteY1" fmla="*/ 0 h 1810385"/>
                  <a:gd name="connsiteX2" fmla="*/ 1629611 w 1629611"/>
                  <a:gd name="connsiteY2" fmla="*/ 1810385 h 1810385"/>
                  <a:gd name="connsiteX3" fmla="*/ 0 w 1629611"/>
                  <a:gd name="connsiteY3" fmla="*/ 1810385 h 1810385"/>
                  <a:gd name="connsiteX4" fmla="*/ 0 w 1629611"/>
                  <a:gd name="connsiteY4" fmla="*/ 0 h 18103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29611" h="1810385">
                    <a:moveTo>
                      <a:pt x="0" y="0"/>
                    </a:moveTo>
                    <a:lnTo>
                      <a:pt x="1629611" y="0"/>
                    </a:lnTo>
                    <a:lnTo>
                      <a:pt x="1629611" y="1810385"/>
                    </a:lnTo>
                    <a:lnTo>
                      <a:pt x="0" y="181038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3792" tIns="113792" rIns="113792" bIns="113792" numCol="1" spcCol="1270" anchor="t" anchorCtr="0">
                <a:noAutofit/>
              </a:bodyPr>
              <a:lstStyle/>
              <a:p>
                <a:pPr marL="0" marR="0" lvl="0" indent="0" algn="ctr" defTabSz="7112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Roboto"/>
                    <a:cs typeface="Arial"/>
                  </a:rPr>
                  <a:t>Día de la consulta</a:t>
                </a:r>
              </a:p>
            </p:txBody>
          </p:sp>
          <p:sp>
            <p:nvSpPr>
              <p:cNvPr id="47" name="Forma libre: forma 46">
                <a:extLst>
                  <a:ext uri="{FF2B5EF4-FFF2-40B4-BE49-F238E27FC236}">
                    <a16:creationId xmlns:a16="http://schemas.microsoft.com/office/drawing/2014/main" id="{1F515A27-588F-4D9C-BDAE-6D6F17625F48}"/>
                  </a:ext>
                </a:extLst>
              </p:cNvPr>
              <p:cNvSpPr/>
              <p:nvPr/>
            </p:nvSpPr>
            <p:spPr>
              <a:xfrm>
                <a:off x="2168896" y="1387473"/>
                <a:ext cx="1209727" cy="1810385"/>
              </a:xfrm>
              <a:custGeom>
                <a:avLst/>
                <a:gdLst>
                  <a:gd name="connsiteX0" fmla="*/ 0 w 1209727"/>
                  <a:gd name="connsiteY0" fmla="*/ 0 h 1810385"/>
                  <a:gd name="connsiteX1" fmla="*/ 1209727 w 1209727"/>
                  <a:gd name="connsiteY1" fmla="*/ 0 h 1810385"/>
                  <a:gd name="connsiteX2" fmla="*/ 1209727 w 1209727"/>
                  <a:gd name="connsiteY2" fmla="*/ 1810385 h 1810385"/>
                  <a:gd name="connsiteX3" fmla="*/ 0 w 1209727"/>
                  <a:gd name="connsiteY3" fmla="*/ 1810385 h 1810385"/>
                  <a:gd name="connsiteX4" fmla="*/ 0 w 1209727"/>
                  <a:gd name="connsiteY4" fmla="*/ 0 h 18103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09727" h="1810385">
                    <a:moveTo>
                      <a:pt x="0" y="0"/>
                    </a:moveTo>
                    <a:lnTo>
                      <a:pt x="1209727" y="0"/>
                    </a:lnTo>
                    <a:lnTo>
                      <a:pt x="1209727" y="1810385"/>
                    </a:lnTo>
                    <a:lnTo>
                      <a:pt x="0" y="181038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0904" tIns="120904" rIns="120904" bIns="120904" numCol="1" spcCol="1270" anchor="b" anchorCtr="0">
                <a:noAutofit/>
              </a:bodyPr>
              <a:lstStyle/>
              <a:p>
                <a:pPr marL="0" marR="0" lvl="0" indent="0" algn="ctr" defTabSz="75565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E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hueOff val="0"/>
                        <a:satOff val="0"/>
                        <a:lumOff val="0"/>
                        <a:alphaOff val="0"/>
                      </a:prstClr>
                    </a:solidFill>
                    <a:effectLst/>
                    <a:uLnTx/>
                    <a:uFillTx/>
                    <a:latin typeface="Roboto"/>
                    <a:cs typeface="Arial"/>
                  </a:rPr>
                  <a:t>El patrón debe dar copia del contrato 3 días hábiles antes</a:t>
                </a:r>
                <a:endPara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Roboto"/>
                  <a:cs typeface="Arial"/>
                </a:endParaRPr>
              </a:p>
            </p:txBody>
          </p:sp>
          <p:sp>
            <p:nvSpPr>
              <p:cNvPr id="48" name="Elipse 47">
                <a:extLst>
                  <a:ext uri="{FF2B5EF4-FFF2-40B4-BE49-F238E27FC236}">
                    <a16:creationId xmlns:a16="http://schemas.microsoft.com/office/drawing/2014/main" id="{B7EE7B2B-96DD-4100-A115-361D4E433217}"/>
                  </a:ext>
                </a:extLst>
              </p:cNvPr>
              <p:cNvSpPr/>
              <p:nvPr/>
            </p:nvSpPr>
            <p:spPr>
              <a:xfrm>
                <a:off x="5129080" y="3454973"/>
                <a:ext cx="477615" cy="371116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Roboto"/>
                  <a:cs typeface="Arial"/>
                </a:endParaRPr>
              </a:p>
            </p:txBody>
          </p:sp>
          <p:cxnSp>
            <p:nvCxnSpPr>
              <p:cNvPr id="49" name="Conector recto de flecha 48">
                <a:extLst>
                  <a:ext uri="{FF2B5EF4-FFF2-40B4-BE49-F238E27FC236}">
                    <a16:creationId xmlns:a16="http://schemas.microsoft.com/office/drawing/2014/main" id="{FA22A3D4-837B-47D6-8E41-8ACA404538C2}"/>
                  </a:ext>
                </a:extLst>
              </p:cNvPr>
              <p:cNvCxnSpPr/>
              <p:nvPr/>
            </p:nvCxnSpPr>
            <p:spPr>
              <a:xfrm flipH="1" flipV="1">
                <a:off x="836246" y="3163249"/>
                <a:ext cx="0" cy="282684"/>
              </a:xfrm>
              <a:prstGeom prst="straightConnector1">
                <a:avLst/>
              </a:prstGeom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2" name="Conector recto de flecha 51">
                <a:extLst>
                  <a:ext uri="{FF2B5EF4-FFF2-40B4-BE49-F238E27FC236}">
                    <a16:creationId xmlns:a16="http://schemas.microsoft.com/office/drawing/2014/main" id="{E534E47F-5036-4C47-A104-F28B767608AC}"/>
                  </a:ext>
                </a:extLst>
              </p:cNvPr>
              <p:cNvCxnSpPr/>
              <p:nvPr/>
            </p:nvCxnSpPr>
            <p:spPr>
              <a:xfrm flipH="1" flipV="1">
                <a:off x="2710761" y="3177638"/>
                <a:ext cx="0" cy="282684"/>
              </a:xfrm>
              <a:prstGeom prst="straightConnector1">
                <a:avLst/>
              </a:prstGeom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3" name="Conector recto de flecha 52">
                <a:extLst>
                  <a:ext uri="{FF2B5EF4-FFF2-40B4-BE49-F238E27FC236}">
                    <a16:creationId xmlns:a16="http://schemas.microsoft.com/office/drawing/2014/main" id="{7C851ECC-D268-4B5A-903A-B1D4334D7C62}"/>
                  </a:ext>
                </a:extLst>
              </p:cNvPr>
              <p:cNvCxnSpPr/>
              <p:nvPr/>
            </p:nvCxnSpPr>
            <p:spPr>
              <a:xfrm flipH="1" flipV="1">
                <a:off x="4561579" y="3177638"/>
                <a:ext cx="0" cy="282684"/>
              </a:xfrm>
              <a:prstGeom prst="straightConnector1">
                <a:avLst/>
              </a:prstGeom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4" name="Conector recto de flecha 53">
                <a:extLst>
                  <a:ext uri="{FF2B5EF4-FFF2-40B4-BE49-F238E27FC236}">
                    <a16:creationId xmlns:a16="http://schemas.microsoft.com/office/drawing/2014/main" id="{5AC44C97-C1B4-4C1B-854D-DE9C6D3C368D}"/>
                  </a:ext>
                </a:extLst>
              </p:cNvPr>
              <p:cNvCxnSpPr/>
              <p:nvPr/>
            </p:nvCxnSpPr>
            <p:spPr>
              <a:xfrm flipH="1" flipV="1">
                <a:off x="6271845" y="3159965"/>
                <a:ext cx="0" cy="282684"/>
              </a:xfrm>
              <a:prstGeom prst="straightConnector1">
                <a:avLst/>
              </a:prstGeom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5" name="Conector recto de flecha 54">
                <a:extLst>
                  <a:ext uri="{FF2B5EF4-FFF2-40B4-BE49-F238E27FC236}">
                    <a16:creationId xmlns:a16="http://schemas.microsoft.com/office/drawing/2014/main" id="{8774E933-F9CD-4D3F-A261-5D980DED63C1}"/>
                  </a:ext>
                </a:extLst>
              </p:cNvPr>
              <p:cNvCxnSpPr/>
              <p:nvPr/>
            </p:nvCxnSpPr>
            <p:spPr>
              <a:xfrm flipH="1" flipV="1">
                <a:off x="8185313" y="3180182"/>
                <a:ext cx="0" cy="282684"/>
              </a:xfrm>
              <a:prstGeom prst="straightConnector1">
                <a:avLst/>
              </a:prstGeom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6" name="Conector recto de flecha 55">
                <a:extLst>
                  <a:ext uri="{FF2B5EF4-FFF2-40B4-BE49-F238E27FC236}">
                    <a16:creationId xmlns:a16="http://schemas.microsoft.com/office/drawing/2014/main" id="{EA9D2642-C51F-40B8-8CC1-550F9702B561}"/>
                  </a:ext>
                </a:extLst>
              </p:cNvPr>
              <p:cNvCxnSpPr/>
              <p:nvPr/>
            </p:nvCxnSpPr>
            <p:spPr>
              <a:xfrm flipH="1">
                <a:off x="1801446" y="3733800"/>
                <a:ext cx="0" cy="397933"/>
              </a:xfrm>
              <a:prstGeom prst="straightConnector1">
                <a:avLst/>
              </a:prstGeom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8" name="Conector recto de flecha 57">
                <a:extLst>
                  <a:ext uri="{FF2B5EF4-FFF2-40B4-BE49-F238E27FC236}">
                    <a16:creationId xmlns:a16="http://schemas.microsoft.com/office/drawing/2014/main" id="{2F050A9A-12D9-4780-9A0E-EBABD6C14DFD}"/>
                  </a:ext>
                </a:extLst>
              </p:cNvPr>
              <p:cNvCxnSpPr/>
              <p:nvPr/>
            </p:nvCxnSpPr>
            <p:spPr>
              <a:xfrm flipH="1">
                <a:off x="3596380" y="3787385"/>
                <a:ext cx="0" cy="397933"/>
              </a:xfrm>
              <a:prstGeom prst="straightConnector1">
                <a:avLst/>
              </a:prstGeom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9" name="Conector recto de flecha 58">
                <a:extLst>
                  <a:ext uri="{FF2B5EF4-FFF2-40B4-BE49-F238E27FC236}">
                    <a16:creationId xmlns:a16="http://schemas.microsoft.com/office/drawing/2014/main" id="{522E9F37-9F82-4BE7-9A5A-9B4F6803C1E2}"/>
                  </a:ext>
                </a:extLst>
              </p:cNvPr>
              <p:cNvCxnSpPr/>
              <p:nvPr/>
            </p:nvCxnSpPr>
            <p:spPr>
              <a:xfrm flipH="1">
                <a:off x="5408246" y="3733800"/>
                <a:ext cx="0" cy="397933"/>
              </a:xfrm>
              <a:prstGeom prst="straightConnector1">
                <a:avLst/>
              </a:prstGeom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0" name="Conector recto de flecha 59">
                <a:extLst>
                  <a:ext uri="{FF2B5EF4-FFF2-40B4-BE49-F238E27FC236}">
                    <a16:creationId xmlns:a16="http://schemas.microsoft.com/office/drawing/2014/main" id="{16E75C62-5D92-4487-96A5-843E3D040455}"/>
                  </a:ext>
                </a:extLst>
              </p:cNvPr>
              <p:cNvCxnSpPr/>
              <p:nvPr/>
            </p:nvCxnSpPr>
            <p:spPr>
              <a:xfrm flipH="1">
                <a:off x="7237046" y="3822609"/>
                <a:ext cx="0" cy="397933"/>
              </a:xfrm>
              <a:prstGeom prst="straightConnector1">
                <a:avLst/>
              </a:prstGeom>
              <a:ln w="9525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  <p:sp>
        <p:nvSpPr>
          <p:cNvPr id="65" name="Cerrar llave 64">
            <a:extLst>
              <a:ext uri="{FF2B5EF4-FFF2-40B4-BE49-F238E27FC236}">
                <a16:creationId xmlns:a16="http://schemas.microsoft.com/office/drawing/2014/main" id="{F5EB5E78-7EE2-4B05-AE62-6AA3E04B61CA}"/>
              </a:ext>
            </a:extLst>
          </p:cNvPr>
          <p:cNvSpPr/>
          <p:nvPr/>
        </p:nvSpPr>
        <p:spPr>
          <a:xfrm rot="5400000">
            <a:off x="3967408" y="3759333"/>
            <a:ext cx="120494" cy="4488380"/>
          </a:xfrm>
          <a:prstGeom prst="rightBrace">
            <a:avLst/>
          </a:prstGeom>
          <a:solidFill>
            <a:srgbClr val="7030A0"/>
          </a:solidFill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Arial"/>
            </a:endParaRPr>
          </a:p>
        </p:txBody>
      </p: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2FC7F919-B9FF-49AA-B04D-38647D30659C}"/>
              </a:ext>
            </a:extLst>
          </p:cNvPr>
          <p:cNvCxnSpPr>
            <a:stCxn id="65" idx="0"/>
          </p:cNvCxnSpPr>
          <p:nvPr/>
        </p:nvCxnSpPr>
        <p:spPr>
          <a:xfrm flipH="1" flipV="1">
            <a:off x="6271844" y="3623733"/>
            <a:ext cx="1" cy="2319543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4BE1114F-27D4-4719-9439-E7F07FEB8E15}"/>
              </a:ext>
            </a:extLst>
          </p:cNvPr>
          <p:cNvCxnSpPr/>
          <p:nvPr/>
        </p:nvCxnSpPr>
        <p:spPr>
          <a:xfrm flipH="1" flipV="1">
            <a:off x="1801446" y="3729485"/>
            <a:ext cx="23445" cy="2213791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9" name="CuadroTexto 68">
            <a:extLst>
              <a:ext uri="{FF2B5EF4-FFF2-40B4-BE49-F238E27FC236}">
                <a16:creationId xmlns:a16="http://schemas.microsoft.com/office/drawing/2014/main" id="{B246A535-A5E5-4150-86F7-AAA3F744FD9E}"/>
              </a:ext>
            </a:extLst>
          </p:cNvPr>
          <p:cNvSpPr txBox="1"/>
          <p:nvPr/>
        </p:nvSpPr>
        <p:spPr>
          <a:xfrm>
            <a:off x="1689425" y="6097639"/>
            <a:ext cx="5091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cs typeface="Arial"/>
              </a:rPr>
              <a:t>Las inconformidades podrán ser presentadas desde la publicación de la convocatoria hasta cinco días hábiles posteriores a la celebración</a:t>
            </a:r>
            <a:endParaRPr kumimoji="0" lang="es-MX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503042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34831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805343" y="1129022"/>
            <a:ext cx="70803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pc="300" dirty="0">
                <a:latin typeface="Roboto" panose="02000000000000000000" pitchFamily="2" charset="0"/>
              </a:rPr>
              <a:t>ELECCIÓN SINDICAL</a:t>
            </a:r>
          </a:p>
          <a:p>
            <a:pPr algn="ctr"/>
            <a:r>
              <a:rPr lang="en-US" sz="2400" b="1" spc="300" dirty="0">
                <a:latin typeface="Roboto" panose="02000000000000000000" pitchFamily="2" charset="0"/>
              </a:rPr>
              <a:t>CONVOCATORIA</a:t>
            </a:r>
            <a:endParaRPr lang="es-MX" sz="24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4575231"/>
              </p:ext>
            </p:extLst>
          </p:nvPr>
        </p:nvGraphicFramePr>
        <p:xfrm>
          <a:off x="381365" y="2233675"/>
          <a:ext cx="8143237" cy="3494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40676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34831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805343" y="1129022"/>
            <a:ext cx="70803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pc="300" dirty="0">
                <a:latin typeface="Roboto" panose="02000000000000000000" pitchFamily="2" charset="0"/>
              </a:rPr>
              <a:t>PROCESO ELECTORAL</a:t>
            </a:r>
            <a:endParaRPr lang="es-MX" sz="2400" b="1" dirty="0"/>
          </a:p>
        </p:txBody>
      </p: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33E6B4D6-D094-4B0C-A048-21418DC391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7741298"/>
              </p:ext>
            </p:extLst>
          </p:nvPr>
        </p:nvGraphicFramePr>
        <p:xfrm>
          <a:off x="25919" y="1577099"/>
          <a:ext cx="9092161" cy="45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465749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34831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805343" y="1129022"/>
            <a:ext cx="70803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pc="300" dirty="0">
                <a:latin typeface="Roboto" panose="02000000000000000000" pitchFamily="2" charset="0"/>
              </a:rPr>
              <a:t>PROCESO ELECTORAL</a:t>
            </a:r>
            <a:endParaRPr lang="es-MX" sz="24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2971179"/>
              </p:ext>
            </p:extLst>
          </p:nvPr>
        </p:nvGraphicFramePr>
        <p:xfrm>
          <a:off x="381365" y="1778467"/>
          <a:ext cx="8143237" cy="3950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8736013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34831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805343" y="1129022"/>
            <a:ext cx="70803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pc="300" dirty="0">
                <a:latin typeface="Roboto" panose="02000000000000000000" pitchFamily="2" charset="0"/>
              </a:rPr>
              <a:t>HUELGA</a:t>
            </a:r>
            <a:endParaRPr lang="es-MX" sz="24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9329366"/>
              </p:ext>
            </p:extLst>
          </p:nvPr>
        </p:nvGraphicFramePr>
        <p:xfrm>
          <a:off x="381365" y="2233675"/>
          <a:ext cx="8143237" cy="3494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42708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0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1830728" y="1328020"/>
            <a:ext cx="5537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>
                <a:latin typeface="Roboto" panose="02000000000000000000" pitchFamily="2" charset="0"/>
              </a:rPr>
              <a:t>El </a:t>
            </a:r>
            <a:r>
              <a:rPr lang="en-US" sz="2800" b="1" spc="300" dirty="0" err="1">
                <a:latin typeface="Roboto" panose="02000000000000000000" pitchFamily="2" charset="0"/>
              </a:rPr>
              <a:t>antiguo</a:t>
            </a:r>
            <a:r>
              <a:rPr lang="en-US" sz="2800" b="1" spc="300" dirty="0">
                <a:latin typeface="Roboto" panose="02000000000000000000" pitchFamily="2" charset="0"/>
              </a:rPr>
              <a:t> modelo </a:t>
            </a:r>
            <a:r>
              <a:rPr lang="en-US" sz="2800" b="1" spc="300" dirty="0" err="1">
                <a:latin typeface="Roboto" panose="02000000000000000000" pitchFamily="2" charset="0"/>
              </a:rPr>
              <a:t>laboral</a:t>
            </a:r>
            <a:endParaRPr lang="es-MX" sz="2800" b="1" dirty="0"/>
          </a:p>
        </p:txBody>
      </p:sp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55B89C0E-57E4-4DC0-A078-B089AC561E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2516372"/>
              </p:ext>
            </p:extLst>
          </p:nvPr>
        </p:nvGraphicFramePr>
        <p:xfrm>
          <a:off x="531441" y="1998557"/>
          <a:ext cx="7929769" cy="3793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8866803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2074102" y="999683"/>
            <a:ext cx="465771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pc="300" dirty="0">
                <a:latin typeface="Roboto" panose="02000000000000000000" pitchFamily="2" charset="0"/>
              </a:rPr>
              <a:t>MLRR</a:t>
            </a:r>
          </a:p>
          <a:p>
            <a:r>
              <a:rPr lang="en-US" sz="2800" b="1" spc="300" dirty="0" err="1">
                <a:latin typeface="Roboto" panose="02000000000000000000" pitchFamily="2" charset="0"/>
              </a:rPr>
              <a:t>Conceptos</a:t>
            </a:r>
            <a:r>
              <a:rPr lang="en-US" sz="2800" b="1" spc="300" dirty="0">
                <a:latin typeface="Roboto" panose="02000000000000000000" pitchFamily="2" charset="0"/>
              </a:rPr>
              <a:t> </a:t>
            </a:r>
            <a:r>
              <a:rPr lang="en-US" sz="2800" b="1" spc="300" dirty="0" err="1">
                <a:latin typeface="Roboto" panose="02000000000000000000" pitchFamily="2" charset="0"/>
              </a:rPr>
              <a:t>generales</a:t>
            </a:r>
            <a:endParaRPr lang="es-MX" sz="28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0257900"/>
              </p:ext>
            </p:extLst>
          </p:nvPr>
        </p:nvGraphicFramePr>
        <p:xfrm>
          <a:off x="638175" y="2066924"/>
          <a:ext cx="7929769" cy="3793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4266728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3408078" y="1325358"/>
            <a:ext cx="2512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>
                <a:latin typeface="Roboto" panose="02000000000000000000" pitchFamily="2" charset="0"/>
              </a:rPr>
              <a:t>SANCIONES</a:t>
            </a:r>
            <a:endParaRPr lang="es-MX" sz="2800" b="1" dirty="0"/>
          </a:p>
        </p:txBody>
      </p: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50C7FAFE-BD3F-4C1F-941E-DCA07443AC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0645160"/>
              </p:ext>
            </p:extLst>
          </p:nvPr>
        </p:nvGraphicFramePr>
        <p:xfrm>
          <a:off x="634390" y="2028260"/>
          <a:ext cx="7929769" cy="3793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069700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2292985" y="1364022"/>
            <a:ext cx="49295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>
                <a:latin typeface="Roboto" panose="02000000000000000000" pitchFamily="2" charset="0"/>
              </a:rPr>
              <a:t>El nuevo modelo </a:t>
            </a:r>
            <a:r>
              <a:rPr lang="en-US" sz="2800" b="1" spc="300" dirty="0" err="1">
                <a:latin typeface="Roboto" panose="02000000000000000000" pitchFamily="2" charset="0"/>
              </a:rPr>
              <a:t>laboral</a:t>
            </a:r>
            <a:endParaRPr lang="es-MX" sz="28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7479889"/>
              </p:ext>
            </p:extLst>
          </p:nvPr>
        </p:nvGraphicFramePr>
        <p:xfrm>
          <a:off x="638175" y="2066924"/>
          <a:ext cx="7929769" cy="3793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969499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D299B284-2A91-479F-B412-11EA8148D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519" y="1700336"/>
            <a:ext cx="7049352" cy="2313839"/>
          </a:xfrm>
        </p:spPr>
        <p:txBody>
          <a:bodyPr vert="horz" lIns="68580" tIns="34290" rIns="68580" bIns="34290" rtlCol="0" anchor="t">
            <a:noAutofit/>
          </a:bodyPr>
          <a:lstStyle/>
          <a:p>
            <a:pPr marL="0" indent="0" algn="ctr">
              <a:buNone/>
            </a:pPr>
            <a:r>
              <a:rPr lang="pt-BR" b="1" dirty="0">
                <a:latin typeface="Roboto" panose="02000000000000000000"/>
              </a:rPr>
              <a:t>CAPÍTULO 23 LABORAL</a:t>
            </a:r>
          </a:p>
          <a:p>
            <a:pPr marL="0" indent="0" algn="ctr">
              <a:buNone/>
            </a:pPr>
            <a:r>
              <a:rPr lang="pt-BR" b="1" dirty="0">
                <a:latin typeface="Roboto" panose="02000000000000000000"/>
              </a:rPr>
              <a:t>Anexo 23 A</a:t>
            </a:r>
            <a:endParaRPr lang="en-US" dirty="0">
              <a:latin typeface="Roboto" panose="02000000000000000000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FE8E7A74-04DB-4CA8-9189-57FD32D73E4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6224" r="1343"/>
          <a:stretch/>
        </p:blipFill>
        <p:spPr>
          <a:xfrm>
            <a:off x="2456349" y="3244826"/>
            <a:ext cx="3861692" cy="1806893"/>
          </a:xfrm>
          <a:custGeom>
            <a:avLst/>
            <a:gdLst/>
            <a:ahLst/>
            <a:cxnLst/>
            <a:rect l="l" t="t" r="r" b="b"/>
            <a:pathLst>
              <a:path w="5148922" h="2409190">
                <a:moveTo>
                  <a:pt x="2574461" y="0"/>
                </a:moveTo>
                <a:cubicBezTo>
                  <a:pt x="3911983" y="0"/>
                  <a:pt x="5012087" y="1016507"/>
                  <a:pt x="5144375" y="2319127"/>
                </a:cubicBezTo>
                <a:lnTo>
                  <a:pt x="5148922" y="2409190"/>
                </a:lnTo>
                <a:lnTo>
                  <a:pt x="0" y="2409190"/>
                </a:lnTo>
                <a:lnTo>
                  <a:pt x="4548" y="2319127"/>
                </a:lnTo>
                <a:cubicBezTo>
                  <a:pt x="136837" y="1016507"/>
                  <a:pt x="1236939" y="0"/>
                  <a:pt x="2574461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47059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2292985" y="1364022"/>
            <a:ext cx="49295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>
                <a:latin typeface="Roboto" panose="02000000000000000000" pitchFamily="2" charset="0"/>
              </a:rPr>
              <a:t>El nuevo modelo </a:t>
            </a:r>
            <a:r>
              <a:rPr lang="en-US" sz="2800" b="1" spc="300" dirty="0" err="1">
                <a:latin typeface="Roboto" panose="02000000000000000000" pitchFamily="2" charset="0"/>
              </a:rPr>
              <a:t>laboral</a:t>
            </a:r>
            <a:endParaRPr lang="es-MX" sz="28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7693919"/>
              </p:ext>
            </p:extLst>
          </p:nvPr>
        </p:nvGraphicFramePr>
        <p:xfrm>
          <a:off x="638175" y="2066924"/>
          <a:ext cx="7929769" cy="3793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980555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785802" y="1378461"/>
            <a:ext cx="6904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>
                <a:latin typeface="Roboto" panose="02000000000000000000" pitchFamily="2" charset="0"/>
              </a:rPr>
              <a:t>Para </a:t>
            </a:r>
            <a:r>
              <a:rPr lang="en-US" sz="2800" b="1" spc="300" dirty="0" err="1">
                <a:latin typeface="Roboto" panose="02000000000000000000" pitchFamily="2" charset="0"/>
              </a:rPr>
              <a:t>qué</a:t>
            </a:r>
            <a:r>
              <a:rPr lang="en-US" sz="2800" b="1" spc="300" dirty="0">
                <a:latin typeface="Roboto" panose="02000000000000000000" pitchFamily="2" charset="0"/>
              </a:rPr>
              <a:t> un nuevo modelo </a:t>
            </a:r>
            <a:r>
              <a:rPr lang="en-US" sz="2800" b="1" spc="300" dirty="0" err="1">
                <a:latin typeface="Roboto" panose="02000000000000000000" pitchFamily="2" charset="0"/>
              </a:rPr>
              <a:t>laboral</a:t>
            </a:r>
            <a:endParaRPr lang="es-MX" sz="28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5356290"/>
              </p:ext>
            </p:extLst>
          </p:nvPr>
        </p:nvGraphicFramePr>
        <p:xfrm>
          <a:off x="638175" y="2066924"/>
          <a:ext cx="7929769" cy="3793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919006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2292985" y="1364022"/>
            <a:ext cx="38843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err="1">
                <a:latin typeface="Roboto" panose="02000000000000000000" pitchFamily="2" charset="0"/>
              </a:rPr>
              <a:t>Ciudadanía</a:t>
            </a:r>
            <a:r>
              <a:rPr lang="en-US" sz="2800" b="1" spc="300" dirty="0">
                <a:latin typeface="Roboto" panose="02000000000000000000" pitchFamily="2" charset="0"/>
              </a:rPr>
              <a:t> </a:t>
            </a:r>
            <a:r>
              <a:rPr lang="en-US" sz="2800" b="1" spc="300" dirty="0" err="1">
                <a:latin typeface="Roboto" panose="02000000000000000000" pitchFamily="2" charset="0"/>
              </a:rPr>
              <a:t>laboral</a:t>
            </a:r>
            <a:endParaRPr lang="es-MX" sz="28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4745148"/>
              </p:ext>
            </p:extLst>
          </p:nvPr>
        </p:nvGraphicFramePr>
        <p:xfrm>
          <a:off x="638175" y="2066924"/>
          <a:ext cx="7929769" cy="3793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2742283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165735" y="1356583"/>
            <a:ext cx="84634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pc="300" dirty="0">
                <a:latin typeface="Roboto" panose="02000000000000000000" pitchFamily="2" charset="0"/>
              </a:rPr>
              <a:t>Para que </a:t>
            </a:r>
            <a:r>
              <a:rPr lang="en-US" sz="2800" b="1" spc="300" dirty="0" err="1">
                <a:latin typeface="Roboto" panose="02000000000000000000" pitchFamily="2" charset="0"/>
              </a:rPr>
              <a:t>deben</a:t>
            </a:r>
            <a:r>
              <a:rPr lang="en-US" sz="2800" b="1" spc="300" dirty="0">
                <a:latin typeface="Roboto" panose="02000000000000000000" pitchFamily="2" charset="0"/>
              </a:rPr>
              <a:t> </a:t>
            </a:r>
            <a:r>
              <a:rPr lang="en-US" sz="2800" b="1" spc="300" dirty="0" err="1">
                <a:latin typeface="Roboto" panose="02000000000000000000" pitchFamily="2" charset="0"/>
              </a:rPr>
              <a:t>servir</a:t>
            </a:r>
            <a:r>
              <a:rPr lang="en-US" sz="2800" b="1" spc="300" dirty="0">
                <a:latin typeface="Roboto" panose="02000000000000000000" pitchFamily="2" charset="0"/>
              </a:rPr>
              <a:t> </a:t>
            </a:r>
            <a:r>
              <a:rPr lang="en-US" sz="2800" b="1" spc="300" dirty="0" err="1">
                <a:latin typeface="Roboto" panose="02000000000000000000" pitchFamily="2" charset="0"/>
              </a:rPr>
              <a:t>los</a:t>
            </a:r>
            <a:r>
              <a:rPr lang="en-US" sz="2800" b="1" spc="300" dirty="0">
                <a:latin typeface="Roboto" panose="02000000000000000000" pitchFamily="2" charset="0"/>
              </a:rPr>
              <a:t> </a:t>
            </a:r>
            <a:r>
              <a:rPr lang="en-US" sz="2800" b="1" spc="300" dirty="0" err="1">
                <a:latin typeface="Roboto" panose="02000000000000000000" pitchFamily="2" charset="0"/>
              </a:rPr>
              <a:t>sindicatos</a:t>
            </a:r>
            <a:r>
              <a:rPr lang="en-US" sz="2800" b="1" spc="300" dirty="0">
                <a:latin typeface="Roboto" panose="02000000000000000000" pitchFamily="2" charset="0"/>
              </a:rPr>
              <a:t> de personas </a:t>
            </a:r>
            <a:r>
              <a:rPr lang="en-US" sz="2800" b="1" spc="300" dirty="0" err="1">
                <a:latin typeface="Roboto" panose="02000000000000000000" pitchFamily="2" charset="0"/>
              </a:rPr>
              <a:t>trabajadoras</a:t>
            </a:r>
            <a:endParaRPr lang="es-MX" sz="28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2941439"/>
              </p:ext>
            </p:extLst>
          </p:nvPr>
        </p:nvGraphicFramePr>
        <p:xfrm>
          <a:off x="424707" y="2365512"/>
          <a:ext cx="8143237" cy="3494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580554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F22A304B-105B-4701-81CB-CE94C8656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" y="-12354"/>
            <a:ext cx="9198545" cy="686812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216D3A4-C1B5-4FD7-9E0A-C1A7FF9ABD7C}"/>
              </a:ext>
            </a:extLst>
          </p:cNvPr>
          <p:cNvSpPr txBox="1"/>
          <p:nvPr/>
        </p:nvSpPr>
        <p:spPr>
          <a:xfrm>
            <a:off x="381365" y="76705"/>
            <a:ext cx="2470697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8A5BCE-1295-44ED-AEBC-CCC5574E20FD}"/>
              </a:ext>
            </a:extLst>
          </p:cNvPr>
          <p:cNvSpPr txBox="1"/>
          <p:nvPr/>
        </p:nvSpPr>
        <p:spPr>
          <a:xfrm>
            <a:off x="468692" y="465412"/>
            <a:ext cx="2470697" cy="9386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5DD87C55-5D84-4CF0-88D0-902EA79330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26" y="213032"/>
            <a:ext cx="3118552" cy="1227740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670B23B-9A41-1C28-1CD3-2FFD28D43D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6326" y="6086746"/>
            <a:ext cx="4702222" cy="589345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2B733C50-30A9-4D2A-8920-825502A66514}"/>
              </a:ext>
            </a:extLst>
          </p:cNvPr>
          <p:cNvSpPr/>
          <p:nvPr/>
        </p:nvSpPr>
        <p:spPr>
          <a:xfrm>
            <a:off x="712381" y="1319426"/>
            <a:ext cx="76129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pc="300" dirty="0">
                <a:latin typeface="Roboto" panose="02000000000000000000" pitchFamily="2" charset="0"/>
              </a:rPr>
              <a:t>Derechos de los </a:t>
            </a:r>
            <a:r>
              <a:rPr lang="en-US" sz="2400" b="1" spc="300" dirty="0" err="1">
                <a:latin typeface="Roboto" panose="02000000000000000000" pitchFamily="2" charset="0"/>
              </a:rPr>
              <a:t>sindicatos</a:t>
            </a:r>
            <a:r>
              <a:rPr lang="en-US" sz="2400" b="1" spc="300" dirty="0">
                <a:latin typeface="Roboto" panose="02000000000000000000" pitchFamily="2" charset="0"/>
              </a:rPr>
              <a:t> de personas </a:t>
            </a:r>
            <a:r>
              <a:rPr lang="en-US" sz="2400" b="1" spc="300" dirty="0" err="1">
                <a:latin typeface="Roboto" panose="02000000000000000000" pitchFamily="2" charset="0"/>
              </a:rPr>
              <a:t>trabajadoras</a:t>
            </a:r>
            <a:endParaRPr lang="es-MX" sz="2400" b="1" dirty="0"/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755591C-5C4B-4BF0-A8D4-F82637D3D7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1104646"/>
              </p:ext>
            </p:extLst>
          </p:nvPr>
        </p:nvGraphicFramePr>
        <p:xfrm>
          <a:off x="335546" y="2150423"/>
          <a:ext cx="8633774" cy="3710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4658954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11F114A7DCD74E8121504F77EFFDF8" ma:contentTypeVersion="13" ma:contentTypeDescription="Create a new document." ma:contentTypeScope="" ma:versionID="3d6ef7df30a6949fd25d3513fc212b53">
  <xsd:schema xmlns:xsd="http://www.w3.org/2001/XMLSchema" xmlns:xs="http://www.w3.org/2001/XMLSchema" xmlns:p="http://schemas.microsoft.com/office/2006/metadata/properties" xmlns:ns3="6438117c-1cb2-42ab-a309-ef85a857e4bc" xmlns:ns4="a3e6a3e7-11d2-481b-bbd9-91b9ce2fd432" targetNamespace="http://schemas.microsoft.com/office/2006/metadata/properties" ma:root="true" ma:fieldsID="dd6c69407c4247afe9f11448e41b5d4c" ns3:_="" ns4:_="">
    <xsd:import namespace="6438117c-1cb2-42ab-a309-ef85a857e4bc"/>
    <xsd:import namespace="a3e6a3e7-11d2-481b-bbd9-91b9ce2fd43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8117c-1cb2-42ab-a309-ef85a857e4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e6a3e7-11d2-481b-bbd9-91b9ce2fd43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288855-FCF6-4BA8-9C0D-0C3DFD68AB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38117c-1cb2-42ab-a309-ef85a857e4bc"/>
    <ds:schemaRef ds:uri="a3e6a3e7-11d2-481b-bbd9-91b9ce2fd4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C08DCD-535A-48CD-97AC-A9783443F72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F454781-8D0F-4E0D-99F9-F0AF0254DF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1018</Words>
  <Application>Microsoft Office PowerPoint</Application>
  <PresentationFormat>Presentación en pantalla (4:3)</PresentationFormat>
  <Paragraphs>170</Paragraphs>
  <Slides>21</Slides>
  <Notes>21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Roboto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Proceso de legitimación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Aleck Sabah</dc:creator>
  <cp:lastModifiedBy>Aleck Sabah</cp:lastModifiedBy>
  <cp:revision>7</cp:revision>
  <dcterms:created xsi:type="dcterms:W3CDTF">2022-06-20T17:05:25Z</dcterms:created>
  <dcterms:modified xsi:type="dcterms:W3CDTF">2022-08-11T20:03:48Z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0x0101006011F114A7DCD74E8121504F77EFFDF8</vt:lpwstr>
  </property>
</Properties>
</file>